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228"/>
  </p:notesMasterIdLst>
  <p:sldIdLst>
    <p:sldId id="256" r:id="rId2"/>
    <p:sldId id="257" r:id="rId3"/>
    <p:sldId id="551" r:id="rId4"/>
    <p:sldId id="552" r:id="rId5"/>
    <p:sldId id="529" r:id="rId6"/>
    <p:sldId id="540" r:id="rId7"/>
    <p:sldId id="541" r:id="rId8"/>
    <p:sldId id="543" r:id="rId9"/>
    <p:sldId id="538" r:id="rId10"/>
    <p:sldId id="553" r:id="rId11"/>
    <p:sldId id="554" r:id="rId12"/>
    <p:sldId id="544" r:id="rId13"/>
    <p:sldId id="546" r:id="rId14"/>
    <p:sldId id="547" r:id="rId15"/>
    <p:sldId id="548" r:id="rId16"/>
    <p:sldId id="549" r:id="rId17"/>
    <p:sldId id="550" r:id="rId18"/>
    <p:sldId id="542" r:id="rId19"/>
    <p:sldId id="556" r:id="rId20"/>
    <p:sldId id="558" r:id="rId21"/>
    <p:sldId id="557" r:id="rId22"/>
    <p:sldId id="555" r:id="rId23"/>
    <p:sldId id="560" r:id="rId24"/>
    <p:sldId id="561" r:id="rId25"/>
    <p:sldId id="562" r:id="rId26"/>
    <p:sldId id="572" r:id="rId27"/>
    <p:sldId id="573" r:id="rId28"/>
    <p:sldId id="535" r:id="rId29"/>
    <p:sldId id="574" r:id="rId30"/>
    <p:sldId id="567" r:id="rId31"/>
    <p:sldId id="565" r:id="rId32"/>
    <p:sldId id="566" r:id="rId33"/>
    <p:sldId id="568" r:id="rId34"/>
    <p:sldId id="527" r:id="rId35"/>
    <p:sldId id="537" r:id="rId36"/>
    <p:sldId id="569" r:id="rId37"/>
    <p:sldId id="564" r:id="rId38"/>
    <p:sldId id="563" r:id="rId39"/>
    <p:sldId id="571" r:id="rId40"/>
    <p:sldId id="579" r:id="rId41"/>
    <p:sldId id="580" r:id="rId42"/>
    <p:sldId id="581" r:id="rId43"/>
    <p:sldId id="582" r:id="rId44"/>
    <p:sldId id="584" r:id="rId45"/>
    <p:sldId id="585" r:id="rId46"/>
    <p:sldId id="589" r:id="rId47"/>
    <p:sldId id="590" r:id="rId48"/>
    <p:sldId id="586" r:id="rId49"/>
    <p:sldId id="587" r:id="rId50"/>
    <p:sldId id="591" r:id="rId51"/>
    <p:sldId id="592" r:id="rId52"/>
    <p:sldId id="575" r:id="rId53"/>
    <p:sldId id="593" r:id="rId54"/>
    <p:sldId id="576" r:id="rId55"/>
    <p:sldId id="577" r:id="rId56"/>
    <p:sldId id="594" r:id="rId57"/>
    <p:sldId id="595" r:id="rId58"/>
    <p:sldId id="604" r:id="rId59"/>
    <p:sldId id="605" r:id="rId60"/>
    <p:sldId id="606" r:id="rId61"/>
    <p:sldId id="607" r:id="rId62"/>
    <p:sldId id="608" r:id="rId63"/>
    <p:sldId id="609" r:id="rId64"/>
    <p:sldId id="610" r:id="rId65"/>
    <p:sldId id="611" r:id="rId66"/>
    <p:sldId id="612" r:id="rId67"/>
    <p:sldId id="613" r:id="rId68"/>
    <p:sldId id="596" r:id="rId69"/>
    <p:sldId id="598" r:id="rId70"/>
    <p:sldId id="599" r:id="rId71"/>
    <p:sldId id="614" r:id="rId72"/>
    <p:sldId id="603" r:id="rId73"/>
    <p:sldId id="600" r:id="rId74"/>
    <p:sldId id="601" r:id="rId75"/>
    <p:sldId id="602" r:id="rId76"/>
    <p:sldId id="507" r:id="rId77"/>
    <p:sldId id="516" r:id="rId78"/>
    <p:sldId id="517" r:id="rId79"/>
    <p:sldId id="508" r:id="rId80"/>
    <p:sldId id="313" r:id="rId81"/>
    <p:sldId id="314" r:id="rId82"/>
    <p:sldId id="315" r:id="rId83"/>
    <p:sldId id="316" r:id="rId84"/>
    <p:sldId id="379" r:id="rId85"/>
    <p:sldId id="380" r:id="rId86"/>
    <p:sldId id="381" r:id="rId87"/>
    <p:sldId id="509" r:id="rId88"/>
    <p:sldId id="382" r:id="rId89"/>
    <p:sldId id="518" r:id="rId90"/>
    <p:sldId id="383" r:id="rId91"/>
    <p:sldId id="384" r:id="rId92"/>
    <p:sldId id="510" r:id="rId93"/>
    <p:sldId id="385" r:id="rId94"/>
    <p:sldId id="386" r:id="rId95"/>
    <p:sldId id="387" r:id="rId96"/>
    <p:sldId id="520" r:id="rId97"/>
    <p:sldId id="519" r:id="rId98"/>
    <p:sldId id="388" r:id="rId99"/>
    <p:sldId id="521" r:id="rId100"/>
    <p:sldId id="522" r:id="rId101"/>
    <p:sldId id="523" r:id="rId102"/>
    <p:sldId id="525" r:id="rId103"/>
    <p:sldId id="526" r:id="rId104"/>
    <p:sldId id="389" r:id="rId105"/>
    <p:sldId id="390" r:id="rId106"/>
    <p:sldId id="391" r:id="rId107"/>
    <p:sldId id="392" r:id="rId108"/>
    <p:sldId id="393" r:id="rId109"/>
    <p:sldId id="394" r:id="rId110"/>
    <p:sldId id="395" r:id="rId111"/>
    <p:sldId id="396" r:id="rId112"/>
    <p:sldId id="397" r:id="rId113"/>
    <p:sldId id="398" r:id="rId114"/>
    <p:sldId id="399" r:id="rId115"/>
    <p:sldId id="400" r:id="rId116"/>
    <p:sldId id="401" r:id="rId117"/>
    <p:sldId id="511" r:id="rId118"/>
    <p:sldId id="512" r:id="rId119"/>
    <p:sldId id="513" r:id="rId120"/>
    <p:sldId id="515" r:id="rId121"/>
    <p:sldId id="514" r:id="rId122"/>
    <p:sldId id="403" r:id="rId123"/>
    <p:sldId id="404" r:id="rId124"/>
    <p:sldId id="405" r:id="rId125"/>
    <p:sldId id="406" r:id="rId126"/>
    <p:sldId id="407" r:id="rId127"/>
    <p:sldId id="408" r:id="rId128"/>
    <p:sldId id="409" r:id="rId129"/>
    <p:sldId id="410" r:id="rId130"/>
    <p:sldId id="411" r:id="rId131"/>
    <p:sldId id="412" r:id="rId132"/>
    <p:sldId id="413" r:id="rId133"/>
    <p:sldId id="414" r:id="rId134"/>
    <p:sldId id="415" r:id="rId135"/>
    <p:sldId id="416" r:id="rId136"/>
    <p:sldId id="417" r:id="rId137"/>
    <p:sldId id="418" r:id="rId138"/>
    <p:sldId id="419" r:id="rId139"/>
    <p:sldId id="420" r:id="rId140"/>
    <p:sldId id="421" r:id="rId141"/>
    <p:sldId id="422" r:id="rId142"/>
    <p:sldId id="423" r:id="rId143"/>
    <p:sldId id="424" r:id="rId144"/>
    <p:sldId id="425" r:id="rId145"/>
    <p:sldId id="426" r:id="rId146"/>
    <p:sldId id="427" r:id="rId147"/>
    <p:sldId id="428" r:id="rId148"/>
    <p:sldId id="429" r:id="rId149"/>
    <p:sldId id="430" r:id="rId150"/>
    <p:sldId id="431" r:id="rId151"/>
    <p:sldId id="432" r:id="rId152"/>
    <p:sldId id="433" r:id="rId153"/>
    <p:sldId id="434" r:id="rId154"/>
    <p:sldId id="435" r:id="rId155"/>
    <p:sldId id="436" r:id="rId156"/>
    <p:sldId id="437" r:id="rId157"/>
    <p:sldId id="438" r:id="rId158"/>
    <p:sldId id="439" r:id="rId159"/>
    <p:sldId id="440" r:id="rId160"/>
    <p:sldId id="441" r:id="rId161"/>
    <p:sldId id="442" r:id="rId162"/>
    <p:sldId id="443" r:id="rId163"/>
    <p:sldId id="444" r:id="rId164"/>
    <p:sldId id="445" r:id="rId165"/>
    <p:sldId id="446" r:id="rId166"/>
    <p:sldId id="447" r:id="rId167"/>
    <p:sldId id="448" r:id="rId168"/>
    <p:sldId id="449" r:id="rId169"/>
    <p:sldId id="450" r:id="rId170"/>
    <p:sldId id="451" r:id="rId171"/>
    <p:sldId id="452" r:id="rId172"/>
    <p:sldId id="453" r:id="rId173"/>
    <p:sldId id="454" r:id="rId174"/>
    <p:sldId id="455" r:id="rId175"/>
    <p:sldId id="456" r:id="rId176"/>
    <p:sldId id="457" r:id="rId177"/>
    <p:sldId id="458" r:id="rId178"/>
    <p:sldId id="459" r:id="rId179"/>
    <p:sldId id="460" r:id="rId180"/>
    <p:sldId id="461" r:id="rId181"/>
    <p:sldId id="462" r:id="rId182"/>
    <p:sldId id="463" r:id="rId183"/>
    <p:sldId id="464" r:id="rId184"/>
    <p:sldId id="465" r:id="rId185"/>
    <p:sldId id="466" r:id="rId186"/>
    <p:sldId id="467" r:id="rId187"/>
    <p:sldId id="468" r:id="rId188"/>
    <p:sldId id="469" r:id="rId189"/>
    <p:sldId id="470" r:id="rId190"/>
    <p:sldId id="471" r:id="rId191"/>
    <p:sldId id="472" r:id="rId192"/>
    <p:sldId id="473" r:id="rId193"/>
    <p:sldId id="474" r:id="rId194"/>
    <p:sldId id="475" r:id="rId195"/>
    <p:sldId id="476" r:id="rId196"/>
    <p:sldId id="477" r:id="rId197"/>
    <p:sldId id="478" r:id="rId198"/>
    <p:sldId id="479" r:id="rId199"/>
    <p:sldId id="480" r:id="rId200"/>
    <p:sldId id="481" r:id="rId201"/>
    <p:sldId id="482" r:id="rId202"/>
    <p:sldId id="483" r:id="rId203"/>
    <p:sldId id="484" r:id="rId204"/>
    <p:sldId id="485" r:id="rId205"/>
    <p:sldId id="486" r:id="rId206"/>
    <p:sldId id="487" r:id="rId207"/>
    <p:sldId id="488" r:id="rId208"/>
    <p:sldId id="489" r:id="rId209"/>
    <p:sldId id="490" r:id="rId210"/>
    <p:sldId id="333" r:id="rId211"/>
    <p:sldId id="334" r:id="rId212"/>
    <p:sldId id="335" r:id="rId213"/>
    <p:sldId id="337" r:id="rId214"/>
    <p:sldId id="338" r:id="rId215"/>
    <p:sldId id="340" r:id="rId216"/>
    <p:sldId id="339" r:id="rId217"/>
    <p:sldId id="341" r:id="rId218"/>
    <p:sldId id="342" r:id="rId219"/>
    <p:sldId id="343" r:id="rId220"/>
    <p:sldId id="345" r:id="rId221"/>
    <p:sldId id="346" r:id="rId222"/>
    <p:sldId id="347" r:id="rId223"/>
    <p:sldId id="348" r:id="rId224"/>
    <p:sldId id="344" r:id="rId225"/>
    <p:sldId id="367" r:id="rId226"/>
    <p:sldId id="368" r:id="rId227"/>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12" autoAdjust="0"/>
    <p:restoredTop sz="62167" autoAdjust="0"/>
  </p:normalViewPr>
  <p:slideViewPr>
    <p:cSldViewPr>
      <p:cViewPr varScale="1">
        <p:scale>
          <a:sx n="40" d="100"/>
          <a:sy n="40" d="100"/>
        </p:scale>
        <p:origin x="-2220" y="-11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Pasta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Pasta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pt-BR" dirty="0"/>
              <a:t>Defeito em Pás de </a:t>
            </a:r>
            <a:r>
              <a:rPr lang="pt-BR" dirty="0" smtClean="0"/>
              <a:t>Turbinas Eólicas</a:t>
            </a:r>
            <a:endParaRPr lang="pt-BR" dirty="0"/>
          </a:p>
        </c:rich>
      </c:tx>
      <c:layout/>
      <c:overlay val="0"/>
    </c:title>
    <c:autoTitleDeleted val="0"/>
    <c:plotArea>
      <c:layout/>
      <c:pieChart>
        <c:varyColors val="1"/>
        <c:ser>
          <c:idx val="0"/>
          <c:order val="0"/>
          <c:dLbls>
            <c:txPr>
              <a:bodyPr/>
              <a:lstStyle/>
              <a:p>
                <a:pPr>
                  <a:defRPr sz="1600" baseline="0"/>
                </a:pPr>
                <a:endParaRPr lang="pt-BR"/>
              </a:p>
            </c:txPr>
            <c:showLegendKey val="0"/>
            <c:showVal val="0"/>
            <c:showCatName val="1"/>
            <c:showSerName val="0"/>
            <c:showPercent val="1"/>
            <c:showBubbleSize val="0"/>
            <c:showLeaderLines val="1"/>
          </c:dLbls>
          <c:cat>
            <c:strRef>
              <c:f>Plan1!$B$5:$B$9</c:f>
              <c:strCache>
                <c:ptCount val="5"/>
                <c:pt idx="0">
                  <c:v>Mautenção Deficiente</c:v>
                </c:pt>
                <c:pt idx="1">
                  <c:v>Descargas Atmosféricas</c:v>
                </c:pt>
                <c:pt idx="2">
                  <c:v>Erro de Projeto</c:v>
                </c:pt>
                <c:pt idx="3">
                  <c:v>Desgaste e fatiga</c:v>
                </c:pt>
                <c:pt idx="4">
                  <c:v>Defeito mecânico</c:v>
                </c:pt>
              </c:strCache>
            </c:strRef>
          </c:cat>
          <c:val>
            <c:numRef>
              <c:f>Plan1!$C$5:$C$9</c:f>
              <c:numCache>
                <c:formatCode>General</c:formatCode>
                <c:ptCount val="5"/>
                <c:pt idx="0">
                  <c:v>24.5</c:v>
                </c:pt>
                <c:pt idx="1">
                  <c:v>23.4</c:v>
                </c:pt>
                <c:pt idx="2">
                  <c:v>11.5</c:v>
                </c:pt>
                <c:pt idx="3">
                  <c:v>9.3000000000000007</c:v>
                </c:pt>
                <c:pt idx="4">
                  <c:v>6.2</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pt-BR" dirty="0" smtClean="0"/>
              <a:t>Avaria  </a:t>
            </a:r>
            <a:r>
              <a:rPr lang="pt-BR" dirty="0"/>
              <a:t>em Pás de </a:t>
            </a:r>
            <a:r>
              <a:rPr lang="pt-BR" dirty="0" smtClean="0"/>
              <a:t>Turbinas Eólicas</a:t>
            </a:r>
            <a:endParaRPr lang="pt-BR" dirty="0"/>
          </a:p>
        </c:rich>
      </c:tx>
      <c:layout/>
      <c:overlay val="0"/>
    </c:title>
    <c:autoTitleDeleted val="0"/>
    <c:plotArea>
      <c:layout/>
      <c:pieChart>
        <c:varyColors val="1"/>
        <c:ser>
          <c:idx val="0"/>
          <c:order val="0"/>
          <c:dLbls>
            <c:showLegendKey val="0"/>
            <c:showVal val="0"/>
            <c:showCatName val="1"/>
            <c:showSerName val="0"/>
            <c:showPercent val="1"/>
            <c:showBubbleSize val="0"/>
            <c:showLeaderLines val="1"/>
          </c:dLbls>
          <c:cat>
            <c:strRef>
              <c:f>Plan1!$B$5:$B$9</c:f>
              <c:strCache>
                <c:ptCount val="5"/>
                <c:pt idx="0">
                  <c:v>Mautenção Deficiente</c:v>
                </c:pt>
                <c:pt idx="1">
                  <c:v>Descargas Atmosféricas</c:v>
                </c:pt>
                <c:pt idx="2">
                  <c:v>Erro de Projeto</c:v>
                </c:pt>
                <c:pt idx="3">
                  <c:v>Desgaste e fatiga</c:v>
                </c:pt>
                <c:pt idx="4">
                  <c:v>Defeito mecânico</c:v>
                </c:pt>
              </c:strCache>
            </c:strRef>
          </c:cat>
          <c:val>
            <c:numRef>
              <c:f>Plan1!$C$5:$C$9</c:f>
              <c:numCache>
                <c:formatCode>General</c:formatCode>
                <c:ptCount val="5"/>
                <c:pt idx="0">
                  <c:v>24.5</c:v>
                </c:pt>
                <c:pt idx="1">
                  <c:v>23.4</c:v>
                </c:pt>
                <c:pt idx="2">
                  <c:v>11.5</c:v>
                </c:pt>
                <c:pt idx="3">
                  <c:v>9.3000000000000007</c:v>
                </c:pt>
                <c:pt idx="4">
                  <c:v>6.2</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A6920B-4DEB-45C1-A590-37FE8802D9C0}" type="datetimeFigureOut">
              <a:rPr lang="pt-BR" smtClean="0"/>
              <a:t>04/10/2015</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8F00C2-ADAB-4DBC-9C46-7CD8286FB4FA}" type="slidenum">
              <a:rPr lang="pt-BR" smtClean="0"/>
              <a:t>‹nº›</a:t>
            </a:fld>
            <a:endParaRPr lang="pt-BR"/>
          </a:p>
        </p:txBody>
      </p:sp>
    </p:spTree>
    <p:extLst>
      <p:ext uri="{BB962C8B-B14F-4D97-AF65-F5344CB8AC3E}">
        <p14:creationId xmlns:p14="http://schemas.microsoft.com/office/powerpoint/2010/main" val="1814211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pt.wikipedia.org/wiki/Quil%C3%B4metro"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pt.wikipedia.org/wiki/Linhas_de_instabilidade" TargetMode="External"/><Relationship Id="rId5" Type="http://schemas.openxmlformats.org/officeDocument/2006/relationships/hyperlink" Target="https://pt.wikipedia.org/wiki/Complexo_convectivo_de_mesoescala" TargetMode="External"/><Relationship Id="rId4" Type="http://schemas.openxmlformats.org/officeDocument/2006/relationships/hyperlink" Target="https://pt.wikipedia.org/wiki/Brisa_(vento)"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t.wikipedia.org/wiki/Transporte_de_massa"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en.wikipedia.org/wiki/Burton_Wold_Wind_Farm" TargetMode="External"/><Relationship Id="rId7" Type="http://schemas.openxmlformats.org/officeDocument/2006/relationships/hyperlink" Target="http://en.wikipedia.org/wiki/Capacity_factor#cite_note-facts_figures-2" TargetMode="External"/><Relationship Id="rId2" Type="http://schemas.openxmlformats.org/officeDocument/2006/relationships/slide" Target="../slides/slide58.xml"/><Relationship Id="rId1" Type="http://schemas.openxmlformats.org/officeDocument/2006/relationships/notesMaster" Target="../notesMasters/notesMaster1.xml"/><Relationship Id="rId6" Type="http://schemas.openxmlformats.org/officeDocument/2006/relationships/hyperlink" Target="http://en.wikipedia.org/wiki/Nameplate_capacity" TargetMode="External"/><Relationship Id="rId5" Type="http://schemas.openxmlformats.org/officeDocument/2006/relationships/hyperlink" Target="http://en.wikipedia.org/wiki/Wind_turbine" TargetMode="External"/><Relationship Id="rId4" Type="http://schemas.openxmlformats.org/officeDocument/2006/relationships/hyperlink" Target="http://en.wikipedia.org/wiki/Enercon"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en.wikipedia.org/wiki/Burton_Wold_Wind_Farm" TargetMode="External"/><Relationship Id="rId7" Type="http://schemas.openxmlformats.org/officeDocument/2006/relationships/hyperlink" Target="http://en.wikipedia.org/wiki/Capacity_factor#cite_note-facts_figures-2" TargetMode="External"/><Relationship Id="rId2" Type="http://schemas.openxmlformats.org/officeDocument/2006/relationships/slide" Target="../slides/slide59.xml"/><Relationship Id="rId1" Type="http://schemas.openxmlformats.org/officeDocument/2006/relationships/notesMaster" Target="../notesMasters/notesMaster1.xml"/><Relationship Id="rId6" Type="http://schemas.openxmlformats.org/officeDocument/2006/relationships/hyperlink" Target="http://en.wikipedia.org/wiki/Nameplate_capacity" TargetMode="External"/><Relationship Id="rId5" Type="http://schemas.openxmlformats.org/officeDocument/2006/relationships/hyperlink" Target="http://en.wikipedia.org/wiki/Wind_turbine" TargetMode="External"/><Relationship Id="rId4" Type="http://schemas.openxmlformats.org/officeDocument/2006/relationships/hyperlink" Target="http://en.wikipedia.org/wiki/Enercon"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en.wikipedia.org/wiki/Burton_Wold_Wind_Farm" TargetMode="External"/><Relationship Id="rId7" Type="http://schemas.openxmlformats.org/officeDocument/2006/relationships/hyperlink" Target="http://en.wikipedia.org/wiki/Capacity_factor#cite_note-facts_figures-2" TargetMode="External"/><Relationship Id="rId2" Type="http://schemas.openxmlformats.org/officeDocument/2006/relationships/slide" Target="../slides/slide60.xml"/><Relationship Id="rId1" Type="http://schemas.openxmlformats.org/officeDocument/2006/relationships/notesMaster" Target="../notesMasters/notesMaster1.xml"/><Relationship Id="rId6" Type="http://schemas.openxmlformats.org/officeDocument/2006/relationships/hyperlink" Target="http://en.wikipedia.org/wiki/Nameplate_capacity" TargetMode="External"/><Relationship Id="rId5" Type="http://schemas.openxmlformats.org/officeDocument/2006/relationships/hyperlink" Target="http://en.wikipedia.org/wiki/Wind_turbine" TargetMode="External"/><Relationship Id="rId4" Type="http://schemas.openxmlformats.org/officeDocument/2006/relationships/hyperlink" Target="http://en.wikipedia.org/wiki/Enercon"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en.wikipedia.org/wiki/Fluid" TargetMode="External"/><Relationship Id="rId7" Type="http://schemas.openxmlformats.org/officeDocument/2006/relationships/hyperlink" Target="file:///\\en.wiktionary.org\wiki\oncoming"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en.wikipedia.org/wiki/Perpendicular" TargetMode="External"/><Relationship Id="rId5" Type="http://schemas.openxmlformats.org/officeDocument/2006/relationships/hyperlink" Target="http://en.wikipedia.org/wiki/Vector_(geometric)#Vector_components" TargetMode="External"/><Relationship Id="rId4" Type="http://schemas.openxmlformats.org/officeDocument/2006/relationships/hyperlink" Target="http://en.wikipedia.org/wiki/Surface_force"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talentfactory.dk/res/gedser2.jpg" TargetMode="External"/><Relationship Id="rId2" Type="http://schemas.openxmlformats.org/officeDocument/2006/relationships/slide" Target="../slides/slide79.xml"/><Relationship Id="rId1" Type="http://schemas.openxmlformats.org/officeDocument/2006/relationships/notesMaster" Target="../notesMasters/notesMaster1.xml"/><Relationship Id="rId5" Type="http://schemas.openxmlformats.org/officeDocument/2006/relationships/hyperlink" Target="http://www.talentfactory.dk/en/tour/wtrb/safety.htm#anchor212271" TargetMode="External"/><Relationship Id="rId4" Type="http://schemas.openxmlformats.org/officeDocument/2006/relationships/hyperlink" Target="http://www.talentfactory.dk/en/tour/wtrb/powerreg.htm"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pt.wikipedia.org/wiki/Jetstream" TargetMode="External"/><Relationship Id="rId3" Type="http://schemas.openxmlformats.org/officeDocument/2006/relationships/hyperlink" Target="https://pt.wikipedia.org/wiki/L%C3%ADngua_grega" TargetMode="External"/><Relationship Id="rId7" Type="http://schemas.openxmlformats.org/officeDocument/2006/relationships/hyperlink" Target="https://pt.wikipedia.org/wiki/Ar"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pt.wikipedia.org/wiki/Sistema_frontal" TargetMode="External"/><Relationship Id="rId5" Type="http://schemas.openxmlformats.org/officeDocument/2006/relationships/hyperlink" Target="https://pt.wikipedia.org/wiki/Anticiclone" TargetMode="External"/><Relationship Id="rId4" Type="http://schemas.openxmlformats.org/officeDocument/2006/relationships/hyperlink" Target="https://pt.wikipedia.org/wiki/Ciclone" TargetMode="External"/><Relationship Id="rId9" Type="http://schemas.openxmlformats.org/officeDocument/2006/relationships/hyperlink" Target="https://pt.wikipedia.org/wiki/Transporte_de_massa"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en.wikipedia.org/wiki/BTM_Consult" TargetMode="External"/><Relationship Id="rId2" Type="http://schemas.openxmlformats.org/officeDocument/2006/relationships/slide" Target="../slides/slide121.xml"/><Relationship Id="rId1" Type="http://schemas.openxmlformats.org/officeDocument/2006/relationships/notesMaster" Target="../notesMasters/notesMaster1.xml"/><Relationship Id="rId4" Type="http://schemas.openxmlformats.org/officeDocument/2006/relationships/hyperlink" Target="#cite_note-btm2010-0"/></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en.wikipedia.org/wiki/BTM_Consult" TargetMode="External"/><Relationship Id="rId2" Type="http://schemas.openxmlformats.org/officeDocument/2006/relationships/slide" Target="../slides/slide213.xml"/><Relationship Id="rId1" Type="http://schemas.openxmlformats.org/officeDocument/2006/relationships/notesMaster" Target="../notesMasters/notesMaster1.xml"/><Relationship Id="rId4" Type="http://schemas.openxmlformats.org/officeDocument/2006/relationships/hyperlink" Target="#cite_note-btm2010-0"/></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t.wikipedia.org/wiki/Transporte_de_massa"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en.wikipedia.org/wiki/Geostrophic_balance" TargetMode="External"/><Relationship Id="rId3" Type="http://schemas.openxmlformats.org/officeDocument/2006/relationships/hyperlink" Target="http://en.wikipedia.org/wiki/Pressure_gradient_force" TargetMode="External"/><Relationship Id="rId7" Type="http://schemas.openxmlformats.org/officeDocument/2006/relationships/hyperlink" Target="http://en.wikipedia.org/wiki/Buoyancy_force"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en.wikipedia.org/wiki/Solar_energy" TargetMode="External"/><Relationship Id="rId5" Type="http://schemas.openxmlformats.org/officeDocument/2006/relationships/hyperlink" Target="http://en.wikipedia.org/wiki/Atmospheric_circulation" TargetMode="External"/><Relationship Id="rId10" Type="http://schemas.openxmlformats.org/officeDocument/2006/relationships/hyperlink" Target="#cite_note-0"/><Relationship Id="rId4" Type="http://schemas.openxmlformats.org/officeDocument/2006/relationships/hyperlink" Target="http://en.wikipedia.org/wiki/Coriolis_effect" TargetMode="External"/><Relationship Id="rId9" Type="http://schemas.openxmlformats.org/officeDocument/2006/relationships/hyperlink" Target="http://en.wikipedia.org/wiki/Friction"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en.wikipedia.org/wiki/Geostrophic_balance" TargetMode="External"/><Relationship Id="rId3" Type="http://schemas.openxmlformats.org/officeDocument/2006/relationships/hyperlink" Target="http://en.wikipedia.org/wiki/Pressure_gradient_force" TargetMode="External"/><Relationship Id="rId7" Type="http://schemas.openxmlformats.org/officeDocument/2006/relationships/hyperlink" Target="http://en.wikipedia.org/wiki/Buoyancy_force"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en.wikipedia.org/wiki/Solar_energy" TargetMode="External"/><Relationship Id="rId5" Type="http://schemas.openxmlformats.org/officeDocument/2006/relationships/hyperlink" Target="http://en.wikipedia.org/wiki/Atmospheric_circulation" TargetMode="External"/><Relationship Id="rId10" Type="http://schemas.openxmlformats.org/officeDocument/2006/relationships/hyperlink" Target="#cite_note-0"/><Relationship Id="rId4" Type="http://schemas.openxmlformats.org/officeDocument/2006/relationships/hyperlink" Target="http://en.wikipedia.org/wiki/Coriolis_effect" TargetMode="External"/><Relationship Id="rId9" Type="http://schemas.openxmlformats.org/officeDocument/2006/relationships/hyperlink" Target="http://en.wikipedia.org/wiki/Friction"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1</a:t>
            </a:fld>
            <a:endParaRPr lang="pt-BR"/>
          </a:p>
        </p:txBody>
      </p:sp>
    </p:spTree>
    <p:extLst>
      <p:ext uri="{BB962C8B-B14F-4D97-AF65-F5344CB8AC3E}">
        <p14:creationId xmlns:p14="http://schemas.microsoft.com/office/powerpoint/2010/main" val="2107978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smtClean="0">
                <a:solidFill>
                  <a:schemeClr val="tx1"/>
                </a:solidFill>
                <a:effectLst/>
                <a:latin typeface="+mn-lt"/>
                <a:ea typeface="+mn-ea"/>
                <a:cs typeface="+mn-cs"/>
              </a:rPr>
              <a:t>Dimensões horizontais geralmente oscilam de um a centenas de </a:t>
            </a:r>
            <a:r>
              <a:rPr lang="pt-BR" sz="1200" b="0" i="0" u="none" strike="noStrike" kern="1200" dirty="0" smtClean="0">
                <a:solidFill>
                  <a:schemeClr val="tx1"/>
                </a:solidFill>
                <a:effectLst/>
                <a:latin typeface="+mn-lt"/>
                <a:ea typeface="+mn-ea"/>
                <a:cs typeface="+mn-cs"/>
                <a:hlinkClick r:id="rId3" tooltip="Quilômetro"/>
              </a:rPr>
              <a:t>quilômetros</a:t>
            </a:r>
            <a:r>
              <a:rPr lang="pt-BR" sz="1200" b="0" i="0" kern="1200" dirty="0" smtClean="0">
                <a:solidFill>
                  <a:schemeClr val="tx1"/>
                </a:solidFill>
                <a:effectLst/>
                <a:latin typeface="+mn-lt"/>
                <a:ea typeface="+mn-ea"/>
                <a:cs typeface="+mn-cs"/>
              </a:rPr>
              <a:t>. Exemplos de fenômenos de </a:t>
            </a:r>
            <a:r>
              <a:rPr lang="pt-BR" sz="1200" b="0" i="0" kern="1200" dirty="0" err="1" smtClean="0">
                <a:solidFill>
                  <a:schemeClr val="tx1"/>
                </a:solidFill>
                <a:effectLst/>
                <a:latin typeface="+mn-lt"/>
                <a:ea typeface="+mn-ea"/>
                <a:cs typeface="+mn-cs"/>
              </a:rPr>
              <a:t>mesoescala</a:t>
            </a:r>
            <a:r>
              <a:rPr lang="pt-BR" sz="1200" b="0" i="0" kern="1200" dirty="0" smtClean="0">
                <a:solidFill>
                  <a:schemeClr val="tx1"/>
                </a:solidFill>
                <a:effectLst/>
                <a:latin typeface="+mn-lt"/>
                <a:ea typeface="+mn-ea"/>
                <a:cs typeface="+mn-cs"/>
              </a:rPr>
              <a:t> são </a:t>
            </a:r>
            <a:r>
              <a:rPr lang="pt-BR" sz="1200" b="0" i="0" kern="1200" dirty="0" err="1" smtClean="0">
                <a:solidFill>
                  <a:schemeClr val="tx1"/>
                </a:solidFill>
                <a:effectLst/>
                <a:latin typeface="+mn-lt"/>
                <a:ea typeface="+mn-ea"/>
                <a:cs typeface="+mn-cs"/>
              </a:rPr>
              <a:t>as</a:t>
            </a:r>
            <a:r>
              <a:rPr lang="pt-BR" sz="1200" b="0" i="0" u="none" strike="noStrike" kern="1200" dirty="0" err="1" smtClean="0">
                <a:solidFill>
                  <a:schemeClr val="tx1"/>
                </a:solidFill>
                <a:effectLst/>
                <a:latin typeface="+mn-lt"/>
                <a:ea typeface="+mn-ea"/>
                <a:cs typeface="+mn-cs"/>
                <a:hlinkClick r:id="rId4" tooltip="Brisa (vento)"/>
              </a:rPr>
              <a:t>brisas</a:t>
            </a:r>
            <a:r>
              <a:rPr lang="pt-BR" sz="1200" b="0" i="0" u="none" strike="noStrike" kern="1200" dirty="0" smtClean="0">
                <a:solidFill>
                  <a:schemeClr val="tx1"/>
                </a:solidFill>
                <a:effectLst/>
                <a:latin typeface="+mn-lt"/>
                <a:ea typeface="+mn-ea"/>
                <a:cs typeface="+mn-cs"/>
                <a:hlinkClick r:id="rId4" tooltip="Brisa (vento)"/>
              </a:rPr>
              <a:t> marítima/terrestre e vale/montanha</a:t>
            </a:r>
            <a:r>
              <a:rPr lang="pt-BR" sz="1200" b="0" i="0" kern="1200" dirty="0" smtClean="0">
                <a:solidFill>
                  <a:schemeClr val="tx1"/>
                </a:solidFill>
                <a:effectLst/>
                <a:latin typeface="+mn-lt"/>
                <a:ea typeface="+mn-ea"/>
                <a:cs typeface="+mn-cs"/>
              </a:rPr>
              <a:t>, e os sistemas convectivos de </a:t>
            </a:r>
            <a:r>
              <a:rPr lang="pt-BR" sz="1200" b="0" i="0" kern="1200" dirty="0" err="1" smtClean="0">
                <a:solidFill>
                  <a:schemeClr val="tx1"/>
                </a:solidFill>
                <a:effectLst/>
                <a:latin typeface="+mn-lt"/>
                <a:ea typeface="+mn-ea"/>
                <a:cs typeface="+mn-cs"/>
              </a:rPr>
              <a:t>mesoescala</a:t>
            </a:r>
            <a:r>
              <a:rPr lang="pt-BR" sz="1200" b="0" i="0" kern="1200" dirty="0" smtClean="0">
                <a:solidFill>
                  <a:schemeClr val="tx1"/>
                </a:solidFill>
                <a:effectLst/>
                <a:latin typeface="+mn-lt"/>
                <a:ea typeface="+mn-ea"/>
                <a:cs typeface="+mn-cs"/>
              </a:rPr>
              <a:t> (incluindo os </a:t>
            </a:r>
            <a:r>
              <a:rPr lang="pt-BR" sz="1200" b="0" i="0" u="none" strike="noStrike" kern="1200" dirty="0" smtClean="0">
                <a:solidFill>
                  <a:schemeClr val="tx1"/>
                </a:solidFill>
                <a:effectLst/>
                <a:latin typeface="+mn-lt"/>
                <a:ea typeface="+mn-ea"/>
                <a:cs typeface="+mn-cs"/>
                <a:hlinkClick r:id="rId5" tooltip="Complexo convectivo de mesoescala"/>
              </a:rPr>
              <a:t>complexos convectivos de </a:t>
            </a:r>
            <a:r>
              <a:rPr lang="pt-BR" sz="1200" b="0" i="0" u="none" strike="noStrike" kern="1200" dirty="0" err="1" smtClean="0">
                <a:solidFill>
                  <a:schemeClr val="tx1"/>
                </a:solidFill>
                <a:effectLst/>
                <a:latin typeface="+mn-lt"/>
                <a:ea typeface="+mn-ea"/>
                <a:cs typeface="+mn-cs"/>
                <a:hlinkClick r:id="rId5" tooltip="Complexo convectivo de mesoescala"/>
              </a:rPr>
              <a:t>mesoescala</a:t>
            </a:r>
            <a:r>
              <a:rPr lang="pt-BR" sz="1200" b="0" i="0" kern="1200" dirty="0" smtClean="0">
                <a:solidFill>
                  <a:schemeClr val="tx1"/>
                </a:solidFill>
                <a:effectLst/>
                <a:latin typeface="+mn-lt"/>
                <a:ea typeface="+mn-ea"/>
                <a:cs typeface="+mn-cs"/>
              </a:rPr>
              <a:t> e </a:t>
            </a:r>
            <a:r>
              <a:rPr lang="pt-BR" sz="1200" b="0" i="0" kern="1200" dirty="0" err="1" smtClean="0">
                <a:solidFill>
                  <a:schemeClr val="tx1"/>
                </a:solidFill>
                <a:effectLst/>
                <a:latin typeface="+mn-lt"/>
                <a:ea typeface="+mn-ea"/>
                <a:cs typeface="+mn-cs"/>
              </a:rPr>
              <a:t>as</a:t>
            </a:r>
            <a:r>
              <a:rPr lang="pt-BR" sz="1200" b="0" i="0" u="none" strike="noStrike" kern="1200" dirty="0" err="1" smtClean="0">
                <a:solidFill>
                  <a:schemeClr val="tx1"/>
                </a:solidFill>
                <a:effectLst/>
                <a:latin typeface="+mn-lt"/>
                <a:ea typeface="+mn-ea"/>
                <a:cs typeface="+mn-cs"/>
                <a:hlinkClick r:id="rId6" tooltip="Linhas de instabilidade"/>
              </a:rPr>
              <a:t>linhas</a:t>
            </a:r>
            <a:r>
              <a:rPr lang="pt-BR" sz="1200" b="0" i="0" u="none" strike="noStrike" kern="1200" dirty="0" smtClean="0">
                <a:solidFill>
                  <a:schemeClr val="tx1"/>
                </a:solidFill>
                <a:effectLst/>
                <a:latin typeface="+mn-lt"/>
                <a:ea typeface="+mn-ea"/>
                <a:cs typeface="+mn-cs"/>
                <a:hlinkClick r:id="rId6" tooltip="Linhas de instabilidade"/>
              </a:rPr>
              <a:t> de instabilidade</a:t>
            </a:r>
            <a:r>
              <a:rPr lang="pt-BR" sz="1200" b="0" i="0" kern="1200" dirty="0" smtClean="0">
                <a:solidFill>
                  <a:schemeClr val="tx1"/>
                </a:solidFill>
                <a:effectLst/>
                <a:latin typeface="+mn-lt"/>
                <a:ea typeface="+mn-ea"/>
                <a:cs typeface="+mn-cs"/>
              </a:rPr>
              <a:t>).</a:t>
            </a:r>
            <a:endParaRPr lang="pt-BR" dirty="0"/>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22</a:t>
            </a:fld>
            <a:endParaRPr lang="pt-BR"/>
          </a:p>
        </p:txBody>
      </p:sp>
    </p:spTree>
    <p:extLst>
      <p:ext uri="{BB962C8B-B14F-4D97-AF65-F5344CB8AC3E}">
        <p14:creationId xmlns:p14="http://schemas.microsoft.com/office/powerpoint/2010/main" val="3430716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Os resultados de simulação numérica</a:t>
            </a:r>
            <a:r>
              <a:rPr lang="pt-BR" baseline="0" dirty="0" smtClean="0"/>
              <a:t> estão limitados á resolução espacial e à precisão dos modelos de relevo e rugosidade. </a:t>
            </a:r>
            <a:endParaRPr lang="pt-BR" dirty="0"/>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26</a:t>
            </a:fld>
            <a:endParaRPr lang="pt-BR"/>
          </a:p>
        </p:txBody>
      </p:sp>
    </p:spTree>
    <p:extLst>
      <p:ext uri="{BB962C8B-B14F-4D97-AF65-F5344CB8AC3E}">
        <p14:creationId xmlns:p14="http://schemas.microsoft.com/office/powerpoint/2010/main" val="935612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Os resultados de simulação numérica</a:t>
            </a:r>
            <a:r>
              <a:rPr lang="pt-BR" baseline="0" dirty="0" smtClean="0"/>
              <a:t> estão limitados á resolução espacial e à precisão dos modelos de relevo e rugosidade. </a:t>
            </a:r>
            <a:endParaRPr lang="pt-BR" dirty="0"/>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27</a:t>
            </a:fld>
            <a:endParaRPr lang="pt-BR"/>
          </a:p>
        </p:txBody>
      </p:sp>
    </p:spTree>
    <p:extLst>
      <p:ext uri="{BB962C8B-B14F-4D97-AF65-F5344CB8AC3E}">
        <p14:creationId xmlns:p14="http://schemas.microsoft.com/office/powerpoint/2010/main" val="935612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28</a:t>
            </a:fld>
            <a:endParaRPr lang="pt-BR"/>
          </a:p>
        </p:txBody>
      </p:sp>
    </p:spTree>
    <p:extLst>
      <p:ext uri="{BB962C8B-B14F-4D97-AF65-F5344CB8AC3E}">
        <p14:creationId xmlns:p14="http://schemas.microsoft.com/office/powerpoint/2010/main" val="1940275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smtClean="0">
                <a:solidFill>
                  <a:schemeClr val="tx1"/>
                </a:solidFill>
                <a:effectLst/>
                <a:latin typeface="+mn-lt"/>
                <a:ea typeface="+mn-ea"/>
                <a:cs typeface="+mn-cs"/>
              </a:rPr>
              <a:t> Escoamentos atmosféricos de escala temporal inferior a 1 hora e espacial inferior a 1 km.</a:t>
            </a:r>
          </a:p>
          <a:p>
            <a:endParaRPr lang="pt-BR" sz="1200" b="0" i="0" kern="120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30</a:t>
            </a:fld>
            <a:endParaRPr lang="pt-BR"/>
          </a:p>
        </p:txBody>
      </p:sp>
    </p:spTree>
    <p:extLst>
      <p:ext uri="{BB962C8B-B14F-4D97-AF65-F5344CB8AC3E}">
        <p14:creationId xmlns:p14="http://schemas.microsoft.com/office/powerpoint/2010/main" val="4130179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smtClean="0">
                <a:solidFill>
                  <a:schemeClr val="tx1"/>
                </a:solidFill>
                <a:effectLst/>
                <a:latin typeface="+mn-lt"/>
                <a:ea typeface="+mn-ea"/>
                <a:cs typeface="+mn-cs"/>
              </a:rPr>
              <a:t>Maximum installed capacity (due to grid connection or Power Purchase Agreement terms)</a:t>
            </a:r>
          </a:p>
          <a:p>
            <a:r>
              <a:rPr lang="en-US" sz="1200" b="0" i="0" kern="1200" dirty="0" smtClean="0">
                <a:solidFill>
                  <a:schemeClr val="tx1"/>
                </a:solidFill>
                <a:effectLst/>
                <a:latin typeface="+mn-lt"/>
                <a:ea typeface="+mn-ea"/>
                <a:cs typeface="+mn-cs"/>
              </a:rPr>
              <a:t>Site boundary</a:t>
            </a:r>
          </a:p>
          <a:p>
            <a:r>
              <a:rPr lang="en-US" sz="1200" b="0" i="0" kern="1200" dirty="0" smtClean="0">
                <a:solidFill>
                  <a:schemeClr val="tx1"/>
                </a:solidFill>
                <a:effectLst/>
                <a:latin typeface="+mn-lt"/>
                <a:ea typeface="+mn-ea"/>
                <a:cs typeface="+mn-cs"/>
              </a:rPr>
              <a:t>Set backs from roads, dwellings, overhead lines, ownership boundaries etc.</a:t>
            </a:r>
          </a:p>
          <a:p>
            <a:r>
              <a:rPr lang="en-US" sz="1200" b="0" i="0" kern="1200" dirty="0" smtClean="0">
                <a:solidFill>
                  <a:schemeClr val="tx1"/>
                </a:solidFill>
                <a:effectLst/>
                <a:latin typeface="+mn-lt"/>
                <a:ea typeface="+mn-ea"/>
                <a:cs typeface="+mn-cs"/>
              </a:rPr>
              <a:t>Environmental constraints</a:t>
            </a:r>
          </a:p>
          <a:p>
            <a:r>
              <a:rPr lang="en-US" sz="1200" b="0" i="0" kern="1200" dirty="0" smtClean="0">
                <a:solidFill>
                  <a:schemeClr val="tx1"/>
                </a:solidFill>
                <a:effectLst/>
                <a:latin typeface="+mn-lt"/>
                <a:ea typeface="+mn-ea"/>
                <a:cs typeface="+mn-cs"/>
              </a:rPr>
              <a:t>Location of noise and shadow flicker sensitive dwellings, if any, and assessment criteria</a:t>
            </a:r>
          </a:p>
          <a:p>
            <a:r>
              <a:rPr lang="en-US" sz="1200" b="0" i="0" kern="1200" dirty="0" smtClean="0">
                <a:solidFill>
                  <a:schemeClr val="tx1"/>
                </a:solidFill>
                <a:effectLst/>
                <a:latin typeface="+mn-lt"/>
                <a:ea typeface="+mn-ea"/>
                <a:cs typeface="+mn-cs"/>
              </a:rPr>
              <a:t>Location of visually sensitive viewpoints, if any, and assessment criteria</a:t>
            </a:r>
          </a:p>
          <a:p>
            <a:r>
              <a:rPr lang="en-US" sz="1200" b="0" i="0" kern="1200" dirty="0" smtClean="0">
                <a:solidFill>
                  <a:schemeClr val="tx1"/>
                </a:solidFill>
                <a:effectLst/>
                <a:latin typeface="+mn-lt"/>
                <a:ea typeface="+mn-ea"/>
                <a:cs typeface="+mn-cs"/>
              </a:rPr>
              <a:t>Turbine minimum </a:t>
            </a:r>
            <a:r>
              <a:rPr lang="en-US" sz="1200" b="0" i="0" kern="1200" dirty="0" err="1" smtClean="0">
                <a:solidFill>
                  <a:schemeClr val="tx1"/>
                </a:solidFill>
                <a:effectLst/>
                <a:latin typeface="+mn-lt"/>
                <a:ea typeface="+mn-ea"/>
                <a:cs typeface="+mn-cs"/>
              </a:rPr>
              <a:t>spacings</a:t>
            </a:r>
            <a:r>
              <a:rPr lang="en-US" sz="1200" b="0" i="0" kern="1200" dirty="0" smtClean="0">
                <a:solidFill>
                  <a:schemeClr val="tx1"/>
                </a:solidFill>
                <a:effectLst/>
                <a:latin typeface="+mn-lt"/>
                <a:ea typeface="+mn-ea"/>
                <a:cs typeface="+mn-cs"/>
              </a:rPr>
              <a:t> as defined by the turbine supplier.</a:t>
            </a:r>
          </a:p>
          <a:p>
            <a:r>
              <a:rPr lang="en-US" sz="1200" b="0" i="0" kern="1200" dirty="0" smtClean="0">
                <a:solidFill>
                  <a:schemeClr val="tx1"/>
                </a:solidFill>
                <a:effectLst/>
                <a:latin typeface="+mn-lt"/>
                <a:ea typeface="+mn-ea"/>
                <a:cs typeface="+mn-cs"/>
              </a:rPr>
              <a:t>Constraints associated with communications signals such as microwave link corridors, if any.</a:t>
            </a:r>
          </a:p>
          <a:p>
            <a:r>
              <a:rPr lang="en-US" sz="1200" b="0" i="0" kern="1200" dirty="0" smtClean="0">
                <a:solidFill>
                  <a:schemeClr val="tx1"/>
                </a:solidFill>
                <a:effectLst/>
                <a:latin typeface="+mn-lt"/>
                <a:ea typeface="+mn-ea"/>
                <a:cs typeface="+mn-cs"/>
              </a:rPr>
              <a:t>Local regulations that limit the turbine type permissible for the </a:t>
            </a:r>
            <a:r>
              <a:rPr lang="en-US" sz="1200" b="0" i="0" kern="1200" dirty="0" err="1" smtClean="0">
                <a:solidFill>
                  <a:schemeClr val="tx1"/>
                </a:solidFill>
                <a:effectLst/>
                <a:latin typeface="+mn-lt"/>
                <a:ea typeface="+mn-ea"/>
                <a:cs typeface="+mn-cs"/>
              </a:rPr>
              <a:t>developmen</a:t>
            </a:r>
            <a:endParaRPr lang="en-US" sz="1200" b="0" i="0" kern="1200" dirty="0" smtClean="0">
              <a:solidFill>
                <a:schemeClr val="tx1"/>
              </a:solidFill>
              <a:effectLst/>
              <a:latin typeface="+mn-lt"/>
              <a:ea typeface="+mn-ea"/>
              <a:cs typeface="+mn-cs"/>
            </a:endParaRP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31</a:t>
            </a:fld>
            <a:endParaRPr lang="pt-BR"/>
          </a:p>
        </p:txBody>
      </p:sp>
    </p:spTree>
    <p:extLst>
      <p:ext uri="{BB962C8B-B14F-4D97-AF65-F5344CB8AC3E}">
        <p14:creationId xmlns:p14="http://schemas.microsoft.com/office/powerpoint/2010/main" val="4130179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smtClean="0">
                <a:solidFill>
                  <a:schemeClr val="tx1"/>
                </a:solidFill>
                <a:effectLst/>
                <a:latin typeface="+mn-lt"/>
                <a:ea typeface="+mn-ea"/>
                <a:cs typeface="+mn-cs"/>
              </a:rPr>
              <a:t> Escoamentos atmosféricos de escala temporal inferior a 1 hora e espacial inferior a 1 km.</a:t>
            </a:r>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32</a:t>
            </a:fld>
            <a:endParaRPr lang="pt-BR"/>
          </a:p>
        </p:txBody>
      </p:sp>
    </p:spTree>
    <p:extLst>
      <p:ext uri="{BB962C8B-B14F-4D97-AF65-F5344CB8AC3E}">
        <p14:creationId xmlns:p14="http://schemas.microsoft.com/office/powerpoint/2010/main" val="4130179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smtClean="0">
                <a:solidFill>
                  <a:schemeClr val="tx1"/>
                </a:solidFill>
                <a:effectLst/>
                <a:latin typeface="+mn-lt"/>
                <a:ea typeface="+mn-ea"/>
                <a:cs typeface="+mn-cs"/>
              </a:rPr>
              <a:t> Escoamentos atmosféricos de escala temporal inferior a 1 hora e espacial inferior a 1 km.</a:t>
            </a:r>
          </a:p>
          <a:p>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33</a:t>
            </a:fld>
            <a:endParaRPr lang="pt-BR"/>
          </a:p>
        </p:txBody>
      </p:sp>
    </p:spTree>
    <p:extLst>
      <p:ext uri="{BB962C8B-B14F-4D97-AF65-F5344CB8AC3E}">
        <p14:creationId xmlns:p14="http://schemas.microsoft.com/office/powerpoint/2010/main" val="4130179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smtClean="0">
                <a:solidFill>
                  <a:schemeClr val="tx1"/>
                </a:solidFill>
                <a:effectLst/>
                <a:latin typeface="+mn-lt"/>
                <a:ea typeface="+mn-ea"/>
                <a:cs typeface="+mn-cs"/>
              </a:rPr>
              <a:t>https://youtu.be/qh011eAYjAA</a:t>
            </a:r>
            <a:endParaRPr lang="pt-BR" dirty="0"/>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34</a:t>
            </a:fld>
            <a:endParaRPr lang="pt-BR"/>
          </a:p>
        </p:txBody>
      </p:sp>
    </p:spTree>
    <p:extLst>
      <p:ext uri="{BB962C8B-B14F-4D97-AF65-F5344CB8AC3E}">
        <p14:creationId xmlns:p14="http://schemas.microsoft.com/office/powerpoint/2010/main" val="3301777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Van der Hoven constructed a wind speed spectrum using short-term and long-term records of wind in</a:t>
            </a:r>
          </a:p>
          <a:p>
            <a:r>
              <a:rPr lang="en-US" sz="1200" b="0" i="0" u="none" strike="noStrike" kern="1200" baseline="0" dirty="0" smtClean="0">
                <a:solidFill>
                  <a:schemeClr val="tx1"/>
                </a:solidFill>
                <a:latin typeface="+mn-lt"/>
                <a:ea typeface="+mn-ea"/>
                <a:cs typeface="+mn-cs"/>
              </a:rPr>
              <a:t>Brookhaven, NY, USA, in 1957 and showed the diurnal and turbulent effects. His spectrum suggests that there is a substantial amount of</a:t>
            </a:r>
          </a:p>
          <a:p>
            <a:r>
              <a:rPr lang="pt-BR" sz="1200" b="0" i="0" u="none" strike="noStrike" kern="1200" baseline="0" dirty="0" err="1" smtClean="0">
                <a:solidFill>
                  <a:schemeClr val="tx1"/>
                </a:solidFill>
                <a:latin typeface="+mn-lt"/>
                <a:ea typeface="+mn-ea"/>
                <a:cs typeface="+mn-cs"/>
              </a:rPr>
              <a:t>wind</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energy</a:t>
            </a:r>
            <a:r>
              <a:rPr lang="pt-BR" sz="1200" b="0" i="0" u="none" strike="noStrike" kern="1200" baseline="0" dirty="0" smtClean="0">
                <a:solidFill>
                  <a:schemeClr val="tx1"/>
                </a:solidFill>
                <a:latin typeface="+mn-lt"/>
                <a:ea typeface="+mn-ea"/>
                <a:cs typeface="+mn-cs"/>
              </a:rPr>
              <a:t> in 1-min </a:t>
            </a:r>
            <a:r>
              <a:rPr lang="pt-BR" sz="1200" b="0" i="0" u="none" strike="noStrike" kern="1200" baseline="0" dirty="0" err="1" smtClean="0">
                <a:solidFill>
                  <a:schemeClr val="tx1"/>
                </a:solidFill>
                <a:latin typeface="+mn-lt"/>
                <a:ea typeface="+mn-ea"/>
                <a:cs typeface="+mn-cs"/>
              </a:rPr>
              <a:t>periodic</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variations</a:t>
            </a:r>
            <a:endParaRPr lang="pt-BR" sz="1200" b="0" i="0" u="none" strike="noStrike" kern="1200" baseline="0" dirty="0" smtClean="0">
              <a:solidFill>
                <a:schemeClr val="tx1"/>
              </a:solidFill>
              <a:latin typeface="+mn-lt"/>
              <a:ea typeface="+mn-ea"/>
              <a:cs typeface="+mn-cs"/>
            </a:endParaRPr>
          </a:p>
          <a:p>
            <a:endParaRPr lang="pt-BR" sz="1200" b="0" i="0" u="none" strike="noStrike" kern="1200" baseline="0" dirty="0" smtClean="0">
              <a:solidFill>
                <a:schemeClr val="tx1"/>
              </a:solidFill>
              <a:latin typeface="+mn-lt"/>
              <a:ea typeface="+mn-ea"/>
              <a:cs typeface="+mn-cs"/>
            </a:endParaRPr>
          </a:p>
          <a:p>
            <a:r>
              <a:rPr lang="pt-BR" dirty="0" smtClean="0"/>
              <a:t>O primeiro pico da direita</a:t>
            </a:r>
            <a:r>
              <a:rPr lang="pt-BR" baseline="0" dirty="0" smtClean="0"/>
              <a:t> para esquerda está associado a turbulência do vento com intervalos de tempo de alguns segundos até poucos minutos</a:t>
            </a:r>
          </a:p>
          <a:p>
            <a:r>
              <a:rPr lang="pt-BR" baseline="0" dirty="0" smtClean="0"/>
              <a:t>Na faixa de alguns minutos até 10 horas tem-se pouca variação no vento</a:t>
            </a:r>
          </a:p>
          <a:p>
            <a:r>
              <a:rPr lang="pt-BR" baseline="0" dirty="0" smtClean="0"/>
              <a:t>O </a:t>
            </a:r>
            <a:r>
              <a:rPr lang="pt-BR" baseline="0" dirty="0" err="1" smtClean="0"/>
              <a:t>proximo</a:t>
            </a:r>
            <a:r>
              <a:rPr lang="pt-BR" baseline="0" dirty="0" smtClean="0"/>
              <a:t> pico corre em 12 horas está associado a variação da radiação solar ao longo do dia. </a:t>
            </a:r>
          </a:p>
          <a:p>
            <a:r>
              <a:rPr lang="pt-BR" baseline="0" dirty="0" smtClean="0"/>
              <a:t>O ultimo pico na escala de tempo de alguns dias está associado ao movimento das massas de temperatura e pressão em escalas globais.</a:t>
            </a:r>
          </a:p>
          <a:p>
            <a:endParaRPr lang="pt-BR" dirty="0"/>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35</a:t>
            </a:fld>
            <a:endParaRPr lang="pt-BR"/>
          </a:p>
        </p:txBody>
      </p:sp>
    </p:spTree>
    <p:extLst>
      <p:ext uri="{BB962C8B-B14F-4D97-AF65-F5344CB8AC3E}">
        <p14:creationId xmlns:p14="http://schemas.microsoft.com/office/powerpoint/2010/main" val="299146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2</a:t>
            </a:fld>
            <a:endParaRPr lang="pt-BR"/>
          </a:p>
        </p:txBody>
      </p:sp>
    </p:spTree>
    <p:extLst>
      <p:ext uri="{BB962C8B-B14F-4D97-AF65-F5344CB8AC3E}">
        <p14:creationId xmlns:p14="http://schemas.microsoft.com/office/powerpoint/2010/main" val="1591188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Van der Hoven constructed a wind speed spectrum using short-term and long-term records of wind in</a:t>
            </a:r>
          </a:p>
          <a:p>
            <a:r>
              <a:rPr lang="en-US" sz="1200" b="0" i="0" u="none" strike="noStrike" kern="1200" baseline="0" dirty="0" smtClean="0">
                <a:solidFill>
                  <a:schemeClr val="tx1"/>
                </a:solidFill>
                <a:latin typeface="+mn-lt"/>
                <a:ea typeface="+mn-ea"/>
                <a:cs typeface="+mn-cs"/>
              </a:rPr>
              <a:t>Brookhaven, NY, USA, in 1957 and showed the diurnal and turbulent effects. His spectrum suggests that there is a substantial amount of</a:t>
            </a:r>
          </a:p>
          <a:p>
            <a:r>
              <a:rPr lang="pt-BR" sz="1200" b="0" i="0" u="none" strike="noStrike" kern="1200" baseline="0" dirty="0" err="1" smtClean="0">
                <a:solidFill>
                  <a:schemeClr val="tx1"/>
                </a:solidFill>
                <a:latin typeface="+mn-lt"/>
                <a:ea typeface="+mn-ea"/>
                <a:cs typeface="+mn-cs"/>
              </a:rPr>
              <a:t>wind</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energy</a:t>
            </a:r>
            <a:r>
              <a:rPr lang="pt-BR" sz="1200" b="0" i="0" u="none" strike="noStrike" kern="1200" baseline="0" dirty="0" smtClean="0">
                <a:solidFill>
                  <a:schemeClr val="tx1"/>
                </a:solidFill>
                <a:latin typeface="+mn-lt"/>
                <a:ea typeface="+mn-ea"/>
                <a:cs typeface="+mn-cs"/>
              </a:rPr>
              <a:t> in 1-min </a:t>
            </a:r>
            <a:r>
              <a:rPr lang="pt-BR" sz="1200" b="0" i="0" u="none" strike="noStrike" kern="1200" baseline="0" dirty="0" err="1" smtClean="0">
                <a:solidFill>
                  <a:schemeClr val="tx1"/>
                </a:solidFill>
                <a:latin typeface="+mn-lt"/>
                <a:ea typeface="+mn-ea"/>
                <a:cs typeface="+mn-cs"/>
              </a:rPr>
              <a:t>periodic</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variations</a:t>
            </a:r>
            <a:endParaRPr lang="pt-BR" sz="1200" b="0" i="0" u="none" strike="noStrike" kern="1200" baseline="0" dirty="0" smtClean="0">
              <a:solidFill>
                <a:schemeClr val="tx1"/>
              </a:solidFill>
              <a:latin typeface="+mn-lt"/>
              <a:ea typeface="+mn-ea"/>
              <a:cs typeface="+mn-cs"/>
            </a:endParaRPr>
          </a:p>
          <a:p>
            <a:endParaRPr lang="pt-BR" sz="1200" b="0" i="0" u="none" strike="noStrike" kern="1200" baseline="0" dirty="0" smtClean="0">
              <a:solidFill>
                <a:schemeClr val="tx1"/>
              </a:solidFill>
              <a:latin typeface="+mn-lt"/>
              <a:ea typeface="+mn-ea"/>
              <a:cs typeface="+mn-cs"/>
            </a:endParaRPr>
          </a:p>
          <a:p>
            <a:r>
              <a:rPr lang="pt-BR" dirty="0" smtClean="0"/>
              <a:t>O primeiro pico da direita</a:t>
            </a:r>
            <a:r>
              <a:rPr lang="pt-BR" baseline="0" dirty="0" smtClean="0"/>
              <a:t> para esquerda está associado a turbulência do vento com intervalos de tempo de alguns segundos até poucos minutos</a:t>
            </a:r>
          </a:p>
          <a:p>
            <a:r>
              <a:rPr lang="pt-BR" baseline="0" dirty="0" smtClean="0"/>
              <a:t>Na faixa de alguns minutos até 10 horas tem-se pouca variação no vento</a:t>
            </a:r>
          </a:p>
          <a:p>
            <a:r>
              <a:rPr lang="pt-BR" baseline="0" dirty="0" smtClean="0"/>
              <a:t>O </a:t>
            </a:r>
            <a:r>
              <a:rPr lang="pt-BR" baseline="0" dirty="0" err="1" smtClean="0"/>
              <a:t>proximo</a:t>
            </a:r>
            <a:r>
              <a:rPr lang="pt-BR" baseline="0" dirty="0" smtClean="0"/>
              <a:t> pico corre em 12 horas está associado a variação da radiação solar ao longo do dia. </a:t>
            </a:r>
          </a:p>
          <a:p>
            <a:r>
              <a:rPr lang="pt-BR" baseline="0" dirty="0" smtClean="0"/>
              <a:t>O ultimo pico na escala de tempo de alguns dias está associado ao movimento das massas de temperatura e pressão em escalas globais.</a:t>
            </a:r>
          </a:p>
          <a:p>
            <a:endParaRPr lang="pt-BR" dirty="0"/>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36</a:t>
            </a:fld>
            <a:endParaRPr lang="pt-BR"/>
          </a:p>
        </p:txBody>
      </p:sp>
    </p:spTree>
    <p:extLst>
      <p:ext uri="{BB962C8B-B14F-4D97-AF65-F5344CB8AC3E}">
        <p14:creationId xmlns:p14="http://schemas.microsoft.com/office/powerpoint/2010/main" val="299146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Van der Hoven constructed a wind speed spectrum using short-term and long-term records of wind in</a:t>
            </a:r>
          </a:p>
          <a:p>
            <a:r>
              <a:rPr lang="en-US" sz="1200" b="0" i="0" u="none" strike="noStrike" kern="1200" baseline="0" dirty="0" smtClean="0">
                <a:solidFill>
                  <a:schemeClr val="tx1"/>
                </a:solidFill>
                <a:latin typeface="+mn-lt"/>
                <a:ea typeface="+mn-ea"/>
                <a:cs typeface="+mn-cs"/>
              </a:rPr>
              <a:t>Brookhaven, NY, USA, in 1957 and showed the diurnal and turbulent effects. His spectrum suggests that there is a substantial amount of</a:t>
            </a:r>
          </a:p>
          <a:p>
            <a:r>
              <a:rPr lang="pt-BR" sz="1200" b="0" i="0" u="none" strike="noStrike" kern="1200" baseline="0" dirty="0" err="1" smtClean="0">
                <a:solidFill>
                  <a:schemeClr val="tx1"/>
                </a:solidFill>
                <a:latin typeface="+mn-lt"/>
                <a:ea typeface="+mn-ea"/>
                <a:cs typeface="+mn-cs"/>
              </a:rPr>
              <a:t>wind</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energy</a:t>
            </a:r>
            <a:r>
              <a:rPr lang="pt-BR" sz="1200" b="0" i="0" u="none" strike="noStrike" kern="1200" baseline="0" dirty="0" smtClean="0">
                <a:solidFill>
                  <a:schemeClr val="tx1"/>
                </a:solidFill>
                <a:latin typeface="+mn-lt"/>
                <a:ea typeface="+mn-ea"/>
                <a:cs typeface="+mn-cs"/>
              </a:rPr>
              <a:t> in 1-min </a:t>
            </a:r>
            <a:r>
              <a:rPr lang="pt-BR" sz="1200" b="0" i="0" u="none" strike="noStrike" kern="1200" baseline="0" dirty="0" err="1" smtClean="0">
                <a:solidFill>
                  <a:schemeClr val="tx1"/>
                </a:solidFill>
                <a:latin typeface="+mn-lt"/>
                <a:ea typeface="+mn-ea"/>
                <a:cs typeface="+mn-cs"/>
              </a:rPr>
              <a:t>periodic</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variations</a:t>
            </a:r>
            <a:endParaRPr lang="pt-BR" sz="1200" b="0" i="0" u="none" strike="noStrike" kern="1200" baseline="0" dirty="0" smtClean="0">
              <a:solidFill>
                <a:schemeClr val="tx1"/>
              </a:solidFill>
              <a:latin typeface="+mn-lt"/>
              <a:ea typeface="+mn-ea"/>
              <a:cs typeface="+mn-cs"/>
            </a:endParaRPr>
          </a:p>
          <a:p>
            <a:endParaRPr lang="pt-BR" sz="1200" b="0" i="0" u="none" strike="noStrike" kern="1200" baseline="0" dirty="0" smtClean="0">
              <a:solidFill>
                <a:schemeClr val="tx1"/>
              </a:solidFill>
              <a:latin typeface="+mn-lt"/>
              <a:ea typeface="+mn-ea"/>
              <a:cs typeface="+mn-cs"/>
            </a:endParaRPr>
          </a:p>
          <a:p>
            <a:r>
              <a:rPr lang="pt-BR" dirty="0" smtClean="0"/>
              <a:t>O primeiro pico da direita</a:t>
            </a:r>
            <a:r>
              <a:rPr lang="pt-BR" baseline="0" dirty="0" smtClean="0"/>
              <a:t> para esquerda está associado a turbulência do vento com intervalos de tempo de alguns segundos até poucos minutos</a:t>
            </a:r>
          </a:p>
          <a:p>
            <a:r>
              <a:rPr lang="pt-BR" baseline="0" dirty="0" smtClean="0"/>
              <a:t>Na faixa de alguns minutos até 10 horas tem-se pouca variação no vento</a:t>
            </a:r>
          </a:p>
          <a:p>
            <a:r>
              <a:rPr lang="pt-BR" baseline="0" dirty="0" smtClean="0"/>
              <a:t>O </a:t>
            </a:r>
            <a:r>
              <a:rPr lang="pt-BR" baseline="0" dirty="0" err="1" smtClean="0"/>
              <a:t>proximo</a:t>
            </a:r>
            <a:r>
              <a:rPr lang="pt-BR" baseline="0" dirty="0" smtClean="0"/>
              <a:t> pico corre em 12 horas está associado a variação da radiação solar ao longo do dia. </a:t>
            </a:r>
          </a:p>
          <a:p>
            <a:r>
              <a:rPr lang="pt-BR" baseline="0" dirty="0" smtClean="0"/>
              <a:t>O ultimo pico na escala de tempo de alguns dias está associado ao movimento das massas de temperatura e pressão em escalas globais.</a:t>
            </a:r>
          </a:p>
          <a:p>
            <a:endParaRPr lang="pt-BR" dirty="0"/>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37</a:t>
            </a:fld>
            <a:endParaRPr lang="pt-BR"/>
          </a:p>
        </p:txBody>
      </p:sp>
    </p:spTree>
    <p:extLst>
      <p:ext uri="{BB962C8B-B14F-4D97-AF65-F5344CB8AC3E}">
        <p14:creationId xmlns:p14="http://schemas.microsoft.com/office/powerpoint/2010/main" val="299146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Van der Hoven constructed a wind speed spectrum using short-term and long-term records of wind in</a:t>
            </a:r>
          </a:p>
          <a:p>
            <a:r>
              <a:rPr lang="en-US" sz="1200" b="0" i="0" u="none" strike="noStrike" kern="1200" baseline="0" dirty="0" smtClean="0">
                <a:solidFill>
                  <a:schemeClr val="tx1"/>
                </a:solidFill>
                <a:latin typeface="+mn-lt"/>
                <a:ea typeface="+mn-ea"/>
                <a:cs typeface="+mn-cs"/>
              </a:rPr>
              <a:t>Brookhaven, NY, USA, in 1957 and showed the diurnal and turbulent effects. His spectrum suggests that there is a substantial amount of</a:t>
            </a:r>
          </a:p>
          <a:p>
            <a:r>
              <a:rPr lang="pt-BR" sz="1200" b="0" i="0" u="none" strike="noStrike" kern="1200" baseline="0" dirty="0" err="1" smtClean="0">
                <a:solidFill>
                  <a:schemeClr val="tx1"/>
                </a:solidFill>
                <a:latin typeface="+mn-lt"/>
                <a:ea typeface="+mn-ea"/>
                <a:cs typeface="+mn-cs"/>
              </a:rPr>
              <a:t>wind</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energy</a:t>
            </a:r>
            <a:r>
              <a:rPr lang="pt-BR" sz="1200" b="0" i="0" u="none" strike="noStrike" kern="1200" baseline="0" dirty="0" smtClean="0">
                <a:solidFill>
                  <a:schemeClr val="tx1"/>
                </a:solidFill>
                <a:latin typeface="+mn-lt"/>
                <a:ea typeface="+mn-ea"/>
                <a:cs typeface="+mn-cs"/>
              </a:rPr>
              <a:t> in 1-min </a:t>
            </a:r>
            <a:r>
              <a:rPr lang="pt-BR" sz="1200" b="0" i="0" u="none" strike="noStrike" kern="1200" baseline="0" dirty="0" err="1" smtClean="0">
                <a:solidFill>
                  <a:schemeClr val="tx1"/>
                </a:solidFill>
                <a:latin typeface="+mn-lt"/>
                <a:ea typeface="+mn-ea"/>
                <a:cs typeface="+mn-cs"/>
              </a:rPr>
              <a:t>periodic</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variations</a:t>
            </a:r>
            <a:endParaRPr lang="pt-BR" sz="1200" b="0" i="0" u="none" strike="noStrike" kern="1200" baseline="0" dirty="0" smtClean="0">
              <a:solidFill>
                <a:schemeClr val="tx1"/>
              </a:solidFill>
              <a:latin typeface="+mn-lt"/>
              <a:ea typeface="+mn-ea"/>
              <a:cs typeface="+mn-cs"/>
            </a:endParaRPr>
          </a:p>
          <a:p>
            <a:endParaRPr lang="pt-BR" sz="1200" b="0" i="0" u="none" strike="noStrike" kern="1200" baseline="0" dirty="0" smtClean="0">
              <a:solidFill>
                <a:schemeClr val="tx1"/>
              </a:solidFill>
              <a:latin typeface="+mn-lt"/>
              <a:ea typeface="+mn-ea"/>
              <a:cs typeface="+mn-cs"/>
            </a:endParaRPr>
          </a:p>
          <a:p>
            <a:r>
              <a:rPr lang="pt-BR" dirty="0" smtClean="0"/>
              <a:t>O primeiro pico da direita</a:t>
            </a:r>
            <a:r>
              <a:rPr lang="pt-BR" baseline="0" dirty="0" smtClean="0"/>
              <a:t> para esquerda está associado a turbulência do vento com intervalos de tempo de alguns segundos até poucos minutos</a:t>
            </a:r>
          </a:p>
          <a:p>
            <a:r>
              <a:rPr lang="pt-BR" baseline="0" dirty="0" smtClean="0"/>
              <a:t>Na faixa de alguns minutos até 10 horas tem-se pouca variação no vento</a:t>
            </a:r>
          </a:p>
          <a:p>
            <a:r>
              <a:rPr lang="pt-BR" baseline="0" dirty="0" smtClean="0"/>
              <a:t>O </a:t>
            </a:r>
            <a:r>
              <a:rPr lang="pt-BR" baseline="0" dirty="0" err="1" smtClean="0"/>
              <a:t>proximo</a:t>
            </a:r>
            <a:r>
              <a:rPr lang="pt-BR" baseline="0" dirty="0" smtClean="0"/>
              <a:t> pico corre em 12 horas está associado a variação da radiação solar ao longo do dia. </a:t>
            </a:r>
          </a:p>
          <a:p>
            <a:r>
              <a:rPr lang="pt-BR" baseline="0" dirty="0" smtClean="0"/>
              <a:t>O ultimo pico na escala de tempo de alguns dias está associado ao movimento das massas de temperatura e pressão em escalas globais.</a:t>
            </a:r>
          </a:p>
          <a:p>
            <a:endParaRPr lang="pt-BR" dirty="0"/>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38</a:t>
            </a:fld>
            <a:endParaRPr lang="pt-BR"/>
          </a:p>
        </p:txBody>
      </p:sp>
    </p:spTree>
    <p:extLst>
      <p:ext uri="{BB962C8B-B14F-4D97-AF65-F5344CB8AC3E}">
        <p14:creationId xmlns:p14="http://schemas.microsoft.com/office/powerpoint/2010/main" val="299146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Van der Hoven constructed a wind speed spectrum using short-term and long-term records of wind in</a:t>
            </a:r>
          </a:p>
          <a:p>
            <a:r>
              <a:rPr lang="en-US" sz="1200" b="0" i="0" u="none" strike="noStrike" kern="1200" baseline="0" dirty="0" smtClean="0">
                <a:solidFill>
                  <a:schemeClr val="tx1"/>
                </a:solidFill>
                <a:latin typeface="+mn-lt"/>
                <a:ea typeface="+mn-ea"/>
                <a:cs typeface="+mn-cs"/>
              </a:rPr>
              <a:t>Brookhaven, NY, USA, in 1957 and showed the diurnal and turbulent effects. His spectrum suggests that there is a substantial amount of</a:t>
            </a:r>
          </a:p>
          <a:p>
            <a:r>
              <a:rPr lang="pt-BR" sz="1200" b="0" i="0" u="none" strike="noStrike" kern="1200" baseline="0" dirty="0" err="1" smtClean="0">
                <a:solidFill>
                  <a:schemeClr val="tx1"/>
                </a:solidFill>
                <a:latin typeface="+mn-lt"/>
                <a:ea typeface="+mn-ea"/>
                <a:cs typeface="+mn-cs"/>
              </a:rPr>
              <a:t>wind</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energy</a:t>
            </a:r>
            <a:r>
              <a:rPr lang="pt-BR" sz="1200" b="0" i="0" u="none" strike="noStrike" kern="1200" baseline="0" dirty="0" smtClean="0">
                <a:solidFill>
                  <a:schemeClr val="tx1"/>
                </a:solidFill>
                <a:latin typeface="+mn-lt"/>
                <a:ea typeface="+mn-ea"/>
                <a:cs typeface="+mn-cs"/>
              </a:rPr>
              <a:t> in 1-min </a:t>
            </a:r>
            <a:r>
              <a:rPr lang="pt-BR" sz="1200" b="0" i="0" u="none" strike="noStrike" kern="1200" baseline="0" dirty="0" err="1" smtClean="0">
                <a:solidFill>
                  <a:schemeClr val="tx1"/>
                </a:solidFill>
                <a:latin typeface="+mn-lt"/>
                <a:ea typeface="+mn-ea"/>
                <a:cs typeface="+mn-cs"/>
              </a:rPr>
              <a:t>periodic</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variations</a:t>
            </a:r>
            <a:endParaRPr lang="pt-BR" sz="1200" b="0" i="0" u="none" strike="noStrike" kern="1200" baseline="0" dirty="0" smtClean="0">
              <a:solidFill>
                <a:schemeClr val="tx1"/>
              </a:solidFill>
              <a:latin typeface="+mn-lt"/>
              <a:ea typeface="+mn-ea"/>
              <a:cs typeface="+mn-cs"/>
            </a:endParaRPr>
          </a:p>
          <a:p>
            <a:endParaRPr lang="pt-BR" sz="1200" b="0" i="0" u="none" strike="noStrike" kern="1200" baseline="0" dirty="0" smtClean="0">
              <a:solidFill>
                <a:schemeClr val="tx1"/>
              </a:solidFill>
              <a:latin typeface="+mn-lt"/>
              <a:ea typeface="+mn-ea"/>
              <a:cs typeface="+mn-cs"/>
            </a:endParaRPr>
          </a:p>
          <a:p>
            <a:r>
              <a:rPr lang="pt-BR" dirty="0" smtClean="0"/>
              <a:t>O primeiro pico da direita</a:t>
            </a:r>
            <a:r>
              <a:rPr lang="pt-BR" baseline="0" dirty="0" smtClean="0"/>
              <a:t> para esquerda está associado a turbulência do vento com intervalos de tempo de alguns segundos até poucos minutos</a:t>
            </a:r>
          </a:p>
          <a:p>
            <a:r>
              <a:rPr lang="pt-BR" baseline="0" dirty="0" smtClean="0"/>
              <a:t>Na faixa de alguns minutos até 10 horas tem-se pouca variação no vento</a:t>
            </a:r>
          </a:p>
          <a:p>
            <a:r>
              <a:rPr lang="pt-BR" baseline="0" dirty="0" smtClean="0"/>
              <a:t>O </a:t>
            </a:r>
            <a:r>
              <a:rPr lang="pt-BR" baseline="0" dirty="0" err="1" smtClean="0"/>
              <a:t>proximo</a:t>
            </a:r>
            <a:r>
              <a:rPr lang="pt-BR" baseline="0" dirty="0" smtClean="0"/>
              <a:t> pico corre em 12 horas está associado a variação da radiação solar ao longo do dia. </a:t>
            </a:r>
          </a:p>
          <a:p>
            <a:r>
              <a:rPr lang="pt-BR" baseline="0" dirty="0" smtClean="0"/>
              <a:t>O ultimo pico na escala de tempo de alguns dias está associado ao movimento das massas de temperatura e pressão em escalas globais.</a:t>
            </a:r>
          </a:p>
          <a:p>
            <a:endParaRPr lang="pt-BR" dirty="0"/>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39</a:t>
            </a:fld>
            <a:endParaRPr lang="pt-BR"/>
          </a:p>
        </p:txBody>
      </p:sp>
    </p:spTree>
    <p:extLst>
      <p:ext uri="{BB962C8B-B14F-4D97-AF65-F5344CB8AC3E}">
        <p14:creationId xmlns:p14="http://schemas.microsoft.com/office/powerpoint/2010/main" val="299146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A</a:t>
            </a:r>
            <a:r>
              <a:rPr lang="pt-BR" baseline="0" dirty="0" smtClean="0"/>
              <a:t> turbulência pode ser considerada Gaussiana exceto nas extremidades --- não serve para prever rajadas fortes</a:t>
            </a:r>
          </a:p>
          <a:p>
            <a:r>
              <a:rPr lang="pt-BR" baseline="0" dirty="0" smtClean="0"/>
              <a:t>Depende da, topografia, da  rugosidade do terreno e da altura em relação ao solo, de fenômenos térmicos.</a:t>
            </a:r>
          </a:p>
          <a:p>
            <a:r>
              <a:rPr lang="pt-BR" baseline="0" dirty="0" smtClean="0"/>
              <a:t>Acima de uma certa altura o ventos não depende destes fatores e são chamados de ventos </a:t>
            </a:r>
            <a:r>
              <a:rPr lang="pt-BR" baseline="0" dirty="0" err="1" smtClean="0"/>
              <a:t>geostrophic</a:t>
            </a:r>
            <a:r>
              <a:rPr lang="pt-BR" baseline="0" dirty="0" smtClean="0"/>
              <a:t>.</a:t>
            </a:r>
          </a:p>
          <a:p>
            <a:r>
              <a:rPr lang="pt-BR" baseline="0" dirty="0" smtClean="0"/>
              <a:t>Em altitudes baixas o efeito da superfície da terra pode ser sentido – </a:t>
            </a:r>
            <a:r>
              <a:rPr lang="pt-BR" baseline="0" dirty="0" err="1" smtClean="0"/>
              <a:t>Boudary</a:t>
            </a:r>
            <a:r>
              <a:rPr lang="pt-BR" baseline="0" dirty="0" smtClean="0"/>
              <a:t> </a:t>
            </a:r>
            <a:r>
              <a:rPr lang="pt-BR" baseline="0" dirty="0" err="1" smtClean="0"/>
              <a:t>layer</a:t>
            </a:r>
            <a:r>
              <a:rPr lang="pt-BR" baseline="0" dirty="0" smtClean="0"/>
              <a:t>.</a:t>
            </a:r>
          </a:p>
          <a:p>
            <a:endParaRPr lang="pt-BR" baseline="0" dirty="0" smtClean="0"/>
          </a:p>
          <a:p>
            <a:endParaRPr lang="pt-BR" baseline="0" dirty="0" smtClean="0"/>
          </a:p>
          <a:p>
            <a:endParaRPr lang="pt-BR" baseline="0" dirty="0" smtClean="0"/>
          </a:p>
          <a:p>
            <a:endParaRPr lang="pt-BR" dirty="0"/>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45</a:t>
            </a:fld>
            <a:endParaRPr lang="pt-BR"/>
          </a:p>
        </p:txBody>
      </p:sp>
    </p:spTree>
    <p:extLst>
      <p:ext uri="{BB962C8B-B14F-4D97-AF65-F5344CB8AC3E}">
        <p14:creationId xmlns:p14="http://schemas.microsoft.com/office/powerpoint/2010/main" val="3996627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A</a:t>
            </a:r>
            <a:r>
              <a:rPr lang="pt-BR" baseline="0" dirty="0" smtClean="0"/>
              <a:t> turbulência pode ser considerada Gaussiana exceto nas extremidades --- não serve para prever rajadas fortes</a:t>
            </a:r>
          </a:p>
          <a:p>
            <a:r>
              <a:rPr lang="pt-BR" baseline="0" dirty="0" smtClean="0"/>
              <a:t>Depende da, topografia, da  rugosidade do terreno e da altura em relação ao solo, de fenômenos térmicos.</a:t>
            </a:r>
          </a:p>
          <a:p>
            <a:r>
              <a:rPr lang="pt-BR" baseline="0" dirty="0" smtClean="0"/>
              <a:t>Acima de uma certa altura o ventos não depende destes fatores e são chamados de ventos </a:t>
            </a:r>
            <a:r>
              <a:rPr lang="pt-BR" baseline="0" dirty="0" err="1" smtClean="0"/>
              <a:t>geostrophic</a:t>
            </a:r>
            <a:r>
              <a:rPr lang="pt-BR" baseline="0" dirty="0" smtClean="0"/>
              <a:t>.</a:t>
            </a:r>
          </a:p>
          <a:p>
            <a:r>
              <a:rPr lang="pt-BR" baseline="0" dirty="0" smtClean="0"/>
              <a:t>Em altitudes baixas o efeito da superfície da terra pode ser sentido – </a:t>
            </a:r>
            <a:r>
              <a:rPr lang="pt-BR" baseline="0" dirty="0" err="1" smtClean="0"/>
              <a:t>Boudary</a:t>
            </a:r>
            <a:r>
              <a:rPr lang="pt-BR" baseline="0" dirty="0" smtClean="0"/>
              <a:t> </a:t>
            </a:r>
            <a:r>
              <a:rPr lang="pt-BR" baseline="0" dirty="0" err="1" smtClean="0"/>
              <a:t>layer</a:t>
            </a:r>
            <a:r>
              <a:rPr lang="pt-BR" baseline="0" dirty="0" smtClean="0"/>
              <a:t>.</a:t>
            </a:r>
          </a:p>
          <a:p>
            <a:endParaRPr lang="pt-BR" baseline="0" dirty="0" smtClean="0"/>
          </a:p>
          <a:p>
            <a:endParaRPr lang="pt-BR" baseline="0" dirty="0" smtClean="0"/>
          </a:p>
          <a:p>
            <a:endParaRPr lang="pt-BR" baseline="0" dirty="0" smtClean="0"/>
          </a:p>
          <a:p>
            <a:endParaRPr lang="pt-BR" dirty="0"/>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46</a:t>
            </a:fld>
            <a:endParaRPr lang="pt-BR"/>
          </a:p>
        </p:txBody>
      </p:sp>
    </p:spTree>
    <p:extLst>
      <p:ext uri="{BB962C8B-B14F-4D97-AF65-F5344CB8AC3E}">
        <p14:creationId xmlns:p14="http://schemas.microsoft.com/office/powerpoint/2010/main" val="39966279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A</a:t>
            </a:r>
            <a:r>
              <a:rPr lang="pt-BR" baseline="0" dirty="0" smtClean="0"/>
              <a:t> turbulência pode ser considerada Gaussiana exceto nas extremidades --- não serve para prever rajadas fortes</a:t>
            </a:r>
          </a:p>
          <a:p>
            <a:r>
              <a:rPr lang="pt-BR" baseline="0" dirty="0" smtClean="0"/>
              <a:t>Depende da, topografia, da  rugosidade do terreno e da altura em relação ao solo, de fenômenos térmicos.</a:t>
            </a:r>
          </a:p>
          <a:p>
            <a:r>
              <a:rPr lang="pt-BR" baseline="0" dirty="0" smtClean="0"/>
              <a:t>Acima de uma certa altura o ventos não depende destes fatores e são chamados de ventos </a:t>
            </a:r>
            <a:r>
              <a:rPr lang="pt-BR" baseline="0" dirty="0" err="1" smtClean="0"/>
              <a:t>geostrophic</a:t>
            </a:r>
            <a:r>
              <a:rPr lang="pt-BR" baseline="0" dirty="0" smtClean="0"/>
              <a:t>.</a:t>
            </a:r>
          </a:p>
          <a:p>
            <a:r>
              <a:rPr lang="pt-BR" baseline="0" dirty="0" smtClean="0"/>
              <a:t>Em altitudes baixas o efeito da superfície da terra pode ser sentido – </a:t>
            </a:r>
            <a:r>
              <a:rPr lang="pt-BR" baseline="0" dirty="0" err="1" smtClean="0"/>
              <a:t>Boudary</a:t>
            </a:r>
            <a:r>
              <a:rPr lang="pt-BR" baseline="0" dirty="0" smtClean="0"/>
              <a:t> </a:t>
            </a:r>
            <a:r>
              <a:rPr lang="pt-BR" baseline="0" dirty="0" err="1" smtClean="0"/>
              <a:t>layer</a:t>
            </a:r>
            <a:r>
              <a:rPr lang="pt-BR" baseline="0" dirty="0" smtClean="0"/>
              <a:t>.</a:t>
            </a:r>
          </a:p>
          <a:p>
            <a:endParaRPr lang="pt-BR" baseline="0" dirty="0" smtClean="0"/>
          </a:p>
          <a:p>
            <a:endParaRPr lang="pt-BR" baseline="0" dirty="0" smtClean="0"/>
          </a:p>
          <a:p>
            <a:endParaRPr lang="pt-BR" baseline="0" dirty="0" smtClean="0"/>
          </a:p>
          <a:p>
            <a:endParaRPr lang="pt-BR" dirty="0"/>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47</a:t>
            </a:fld>
            <a:endParaRPr lang="pt-BR"/>
          </a:p>
        </p:txBody>
      </p:sp>
    </p:spTree>
    <p:extLst>
      <p:ext uri="{BB962C8B-B14F-4D97-AF65-F5344CB8AC3E}">
        <p14:creationId xmlns:p14="http://schemas.microsoft.com/office/powerpoint/2010/main" val="3996627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51</a:t>
            </a:fld>
            <a:endParaRPr lang="pt-BR"/>
          </a:p>
        </p:txBody>
      </p:sp>
    </p:spTree>
    <p:extLst>
      <p:ext uri="{BB962C8B-B14F-4D97-AF65-F5344CB8AC3E}">
        <p14:creationId xmlns:p14="http://schemas.microsoft.com/office/powerpoint/2010/main" val="37853621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52</a:t>
            </a:fld>
            <a:endParaRPr lang="pt-BR"/>
          </a:p>
        </p:txBody>
      </p:sp>
    </p:spTree>
    <p:extLst>
      <p:ext uri="{BB962C8B-B14F-4D97-AF65-F5344CB8AC3E}">
        <p14:creationId xmlns:p14="http://schemas.microsoft.com/office/powerpoint/2010/main" val="803249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57</a:t>
            </a:fld>
            <a:endParaRPr lang="pt-BR"/>
          </a:p>
        </p:txBody>
      </p:sp>
    </p:spTree>
    <p:extLst>
      <p:ext uri="{BB962C8B-B14F-4D97-AF65-F5344CB8AC3E}">
        <p14:creationId xmlns:p14="http://schemas.microsoft.com/office/powerpoint/2010/main" val="99522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A potência</a:t>
            </a:r>
            <a:r>
              <a:rPr lang="pt-BR" baseline="0" dirty="0" smtClean="0"/>
              <a:t> que pode ser retirada de uma  massa de ar em movimento, vento, é proporcional ao cubo da velocidade do vento.</a:t>
            </a:r>
          </a:p>
          <a:p>
            <a:r>
              <a:rPr lang="pt-BR" baseline="0" dirty="0" smtClean="0"/>
              <a:t>Dentre as características marcantes do vento está a sua variabilidade.</a:t>
            </a:r>
          </a:p>
          <a:p>
            <a:endParaRPr lang="pt-BR" dirty="0" smtClean="0"/>
          </a:p>
          <a:p>
            <a:endParaRPr lang="pt-BR" dirty="0" smtClean="0"/>
          </a:p>
          <a:p>
            <a:r>
              <a:rPr lang="pt-BR" sz="1200" b="0" i="0" kern="1200" dirty="0" smtClean="0">
                <a:solidFill>
                  <a:schemeClr val="tx1"/>
                </a:solidFill>
                <a:effectLst/>
                <a:latin typeface="+mn-lt"/>
                <a:ea typeface="+mn-ea"/>
                <a:cs typeface="+mn-cs"/>
              </a:rPr>
              <a:t>Convecção é um processo de </a:t>
            </a:r>
            <a:r>
              <a:rPr lang="pt-BR" sz="1200" b="0" i="0" u="none" strike="noStrike" kern="1200" dirty="0" smtClean="0">
                <a:solidFill>
                  <a:schemeClr val="tx1"/>
                </a:solidFill>
                <a:effectLst/>
                <a:latin typeface="+mn-lt"/>
                <a:ea typeface="+mn-ea"/>
                <a:cs typeface="+mn-cs"/>
                <a:hlinkClick r:id="rId3" tooltip="Transporte de massa"/>
              </a:rPr>
              <a:t>transporte de massa</a:t>
            </a:r>
            <a:r>
              <a:rPr lang="pt-BR" sz="1200" b="0" i="0" kern="1200" dirty="0" smtClean="0">
                <a:solidFill>
                  <a:schemeClr val="tx1"/>
                </a:solidFill>
                <a:effectLst/>
                <a:latin typeface="+mn-lt"/>
                <a:ea typeface="+mn-ea"/>
                <a:cs typeface="+mn-cs"/>
              </a:rPr>
              <a:t> caracterizado pelo movimento de um fluido devido à sua diferença de densidade, especialmente por meio de calor. </a:t>
            </a:r>
          </a:p>
          <a:p>
            <a:endParaRPr lang="pt-BR" sz="1200" b="0" i="0" kern="1200" dirty="0" smtClean="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5</a:t>
            </a:fld>
            <a:endParaRPr lang="pt-BR"/>
          </a:p>
        </p:txBody>
      </p:sp>
    </p:spTree>
    <p:extLst>
      <p:ext uri="{BB962C8B-B14F-4D97-AF65-F5344CB8AC3E}">
        <p14:creationId xmlns:p14="http://schemas.microsoft.com/office/powerpoint/2010/main" val="1225247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0" i="0" u="none" strike="noStrike" kern="1200" dirty="0" smtClean="0">
                <a:solidFill>
                  <a:schemeClr val="tx1"/>
                </a:solidFill>
                <a:effectLst/>
                <a:latin typeface="+mn-lt"/>
                <a:ea typeface="+mn-ea"/>
                <a:cs typeface="+mn-cs"/>
                <a:hlinkClick r:id="rId3" tooltip="Burton Wold Wind Farm"/>
              </a:rPr>
              <a:t>Burton </a:t>
            </a:r>
            <a:r>
              <a:rPr lang="en-US" sz="1200" b="0" i="0" u="none" strike="noStrike" kern="1200" dirty="0" err="1" smtClean="0">
                <a:solidFill>
                  <a:schemeClr val="tx1"/>
                </a:solidFill>
                <a:effectLst/>
                <a:latin typeface="+mn-lt"/>
                <a:ea typeface="+mn-ea"/>
                <a:cs typeface="+mn-cs"/>
                <a:hlinkClick r:id="rId3" tooltip="Burton Wold Wind Farm"/>
              </a:rPr>
              <a:t>Wold</a:t>
            </a:r>
            <a:r>
              <a:rPr lang="en-US" sz="1200" b="0" i="0" u="none" strike="noStrike" kern="1200" dirty="0" smtClean="0">
                <a:solidFill>
                  <a:schemeClr val="tx1"/>
                </a:solidFill>
                <a:effectLst/>
                <a:latin typeface="+mn-lt"/>
                <a:ea typeface="+mn-ea"/>
                <a:cs typeface="+mn-cs"/>
                <a:hlinkClick r:id="rId3" tooltip="Burton Wold Wind Farm"/>
              </a:rPr>
              <a:t> Wind Farm</a:t>
            </a:r>
            <a:r>
              <a:rPr lang="en-US" sz="1200" b="0" i="0" kern="1200" dirty="0" smtClean="0">
                <a:solidFill>
                  <a:schemeClr val="tx1"/>
                </a:solidFill>
                <a:effectLst/>
                <a:latin typeface="+mn-lt"/>
                <a:ea typeface="+mn-ea"/>
                <a:cs typeface="+mn-cs"/>
              </a:rPr>
              <a:t> consists of ten </a:t>
            </a:r>
            <a:r>
              <a:rPr lang="en-US" sz="1200" b="0" i="0" u="none" strike="noStrike" kern="1200" dirty="0" err="1" smtClean="0">
                <a:solidFill>
                  <a:schemeClr val="tx1"/>
                </a:solidFill>
                <a:effectLst/>
                <a:latin typeface="+mn-lt"/>
                <a:ea typeface="+mn-ea"/>
                <a:cs typeface="+mn-cs"/>
                <a:hlinkClick r:id="rId4" tooltip="Enercon"/>
              </a:rPr>
              <a:t>Enercon</a:t>
            </a:r>
            <a:r>
              <a:rPr lang="en-US" sz="1200" b="0" i="0" kern="1200" dirty="0" smtClean="0">
                <a:solidFill>
                  <a:schemeClr val="tx1"/>
                </a:solidFill>
                <a:effectLst/>
                <a:latin typeface="+mn-lt"/>
                <a:ea typeface="+mn-ea"/>
                <a:cs typeface="+mn-cs"/>
              </a:rPr>
              <a:t> E70-E4 </a:t>
            </a:r>
            <a:r>
              <a:rPr lang="en-US" sz="1200" b="0" i="0" u="none" strike="noStrike" kern="1200" dirty="0" smtClean="0">
                <a:solidFill>
                  <a:schemeClr val="tx1"/>
                </a:solidFill>
                <a:effectLst/>
                <a:latin typeface="+mn-lt"/>
                <a:ea typeface="+mn-ea"/>
                <a:cs typeface="+mn-cs"/>
                <a:hlinkClick r:id="rId5" tooltip="Wind turbine"/>
              </a:rPr>
              <a:t>wind turbines</a:t>
            </a:r>
            <a:r>
              <a:rPr lang="en-US" sz="1200" b="0" i="0" kern="1200" dirty="0" smtClean="0">
                <a:solidFill>
                  <a:schemeClr val="tx1"/>
                </a:solidFill>
                <a:effectLst/>
                <a:latin typeface="+mn-lt"/>
                <a:ea typeface="+mn-ea"/>
                <a:cs typeface="+mn-cs"/>
              </a:rPr>
              <a:t> @ 2 MW </a:t>
            </a:r>
            <a:r>
              <a:rPr lang="en-US" sz="1200" b="0" i="0" u="none" strike="noStrike" kern="1200" dirty="0" smtClean="0">
                <a:solidFill>
                  <a:schemeClr val="tx1"/>
                </a:solidFill>
                <a:effectLst/>
                <a:latin typeface="+mn-lt"/>
                <a:ea typeface="+mn-ea"/>
                <a:cs typeface="+mn-cs"/>
                <a:hlinkClick r:id="rId6" tooltip="Nameplate capacity"/>
              </a:rPr>
              <a:t>nameplate capacity</a:t>
            </a:r>
            <a:r>
              <a:rPr lang="en-US" sz="1200" b="0" i="0" kern="1200" dirty="0" smtClean="0">
                <a:solidFill>
                  <a:schemeClr val="tx1"/>
                </a:solidFill>
                <a:effectLst/>
                <a:latin typeface="+mn-lt"/>
                <a:ea typeface="+mn-ea"/>
                <a:cs typeface="+mn-cs"/>
              </a:rPr>
              <a:t> for a total installed capacity of 20 MW.</a:t>
            </a:r>
            <a:r>
              <a:rPr lang="en-US" sz="1200" b="0" i="0" u="none" strike="noStrike" kern="1200" baseline="30000" dirty="0" smtClean="0">
                <a:solidFill>
                  <a:schemeClr val="tx1"/>
                </a:solidFill>
                <a:effectLst/>
                <a:latin typeface="+mn-lt"/>
                <a:ea typeface="+mn-ea"/>
                <a:cs typeface="+mn-cs"/>
                <a:hlinkClick r:id="rId7"/>
              </a:rPr>
              <a:t>[2]</a:t>
            </a:r>
            <a:r>
              <a:rPr lang="en-US" sz="1200" b="0" i="0" kern="1200" dirty="0" smtClean="0">
                <a:solidFill>
                  <a:schemeClr val="tx1"/>
                </a:solidFill>
                <a:effectLst/>
                <a:latin typeface="+mn-lt"/>
                <a:ea typeface="+mn-ea"/>
                <a:cs typeface="+mn-cs"/>
              </a:rPr>
              <a:t> In 2008 the wind farm generated 43,416 </a:t>
            </a:r>
            <a:r>
              <a:rPr lang="en-US" sz="1200" b="0" i="0" kern="1200" dirty="0" err="1" smtClean="0">
                <a:solidFill>
                  <a:schemeClr val="tx1"/>
                </a:solidFill>
                <a:effectLst/>
                <a:latin typeface="+mn-lt"/>
                <a:ea typeface="+mn-ea"/>
                <a:cs typeface="+mn-cs"/>
              </a:rPr>
              <a:t>MW·h</a:t>
            </a:r>
            <a:r>
              <a:rPr lang="en-US" sz="1200" b="0" i="0" kern="1200" dirty="0" smtClean="0">
                <a:solidFill>
                  <a:schemeClr val="tx1"/>
                </a:solidFill>
                <a:effectLst/>
                <a:latin typeface="+mn-lt"/>
                <a:ea typeface="+mn-ea"/>
                <a:cs typeface="+mn-cs"/>
              </a:rPr>
              <a:t> of electricity. (Note 2008 was a leap year.) The capacity factor for this wind farm in 2008 was just under 25%:</a:t>
            </a:r>
          </a:p>
          <a:p>
            <a:r>
              <a:rPr lang="en-US" dirty="0" smtClean="0"/>
              <a:t/>
            </a:r>
            <a:br>
              <a:rPr lang="en-US" dirty="0" smtClean="0"/>
            </a:br>
            <a:endParaRPr lang="pt-BR" dirty="0"/>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58</a:t>
            </a:fld>
            <a:endParaRPr lang="pt-BR"/>
          </a:p>
        </p:txBody>
      </p:sp>
    </p:spTree>
    <p:extLst>
      <p:ext uri="{BB962C8B-B14F-4D97-AF65-F5344CB8AC3E}">
        <p14:creationId xmlns:p14="http://schemas.microsoft.com/office/powerpoint/2010/main" val="39847768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0" i="0" u="none" strike="noStrike" kern="1200" dirty="0" smtClean="0">
                <a:solidFill>
                  <a:schemeClr val="tx1"/>
                </a:solidFill>
                <a:effectLst/>
                <a:latin typeface="+mn-lt"/>
                <a:ea typeface="+mn-ea"/>
                <a:cs typeface="+mn-cs"/>
                <a:hlinkClick r:id="rId3" tooltip="Burton Wold Wind Farm"/>
              </a:rPr>
              <a:t>Burton </a:t>
            </a:r>
            <a:r>
              <a:rPr lang="en-US" sz="1200" b="0" i="0" u="none" strike="noStrike" kern="1200" dirty="0" err="1" smtClean="0">
                <a:solidFill>
                  <a:schemeClr val="tx1"/>
                </a:solidFill>
                <a:effectLst/>
                <a:latin typeface="+mn-lt"/>
                <a:ea typeface="+mn-ea"/>
                <a:cs typeface="+mn-cs"/>
                <a:hlinkClick r:id="rId3" tooltip="Burton Wold Wind Farm"/>
              </a:rPr>
              <a:t>Wold</a:t>
            </a:r>
            <a:r>
              <a:rPr lang="en-US" sz="1200" b="0" i="0" u="none" strike="noStrike" kern="1200" dirty="0" smtClean="0">
                <a:solidFill>
                  <a:schemeClr val="tx1"/>
                </a:solidFill>
                <a:effectLst/>
                <a:latin typeface="+mn-lt"/>
                <a:ea typeface="+mn-ea"/>
                <a:cs typeface="+mn-cs"/>
                <a:hlinkClick r:id="rId3" tooltip="Burton Wold Wind Farm"/>
              </a:rPr>
              <a:t> Wind Farm</a:t>
            </a:r>
            <a:r>
              <a:rPr lang="en-US" sz="1200" b="0" i="0" kern="1200" dirty="0" smtClean="0">
                <a:solidFill>
                  <a:schemeClr val="tx1"/>
                </a:solidFill>
                <a:effectLst/>
                <a:latin typeface="+mn-lt"/>
                <a:ea typeface="+mn-ea"/>
                <a:cs typeface="+mn-cs"/>
              </a:rPr>
              <a:t> consists of ten </a:t>
            </a:r>
            <a:r>
              <a:rPr lang="en-US" sz="1200" b="0" i="0" u="none" strike="noStrike" kern="1200" dirty="0" err="1" smtClean="0">
                <a:solidFill>
                  <a:schemeClr val="tx1"/>
                </a:solidFill>
                <a:effectLst/>
                <a:latin typeface="+mn-lt"/>
                <a:ea typeface="+mn-ea"/>
                <a:cs typeface="+mn-cs"/>
                <a:hlinkClick r:id="rId4" tooltip="Enercon"/>
              </a:rPr>
              <a:t>Enercon</a:t>
            </a:r>
            <a:r>
              <a:rPr lang="en-US" sz="1200" b="0" i="0" kern="1200" dirty="0" smtClean="0">
                <a:solidFill>
                  <a:schemeClr val="tx1"/>
                </a:solidFill>
                <a:effectLst/>
                <a:latin typeface="+mn-lt"/>
                <a:ea typeface="+mn-ea"/>
                <a:cs typeface="+mn-cs"/>
              </a:rPr>
              <a:t> E70-E4 </a:t>
            </a:r>
            <a:r>
              <a:rPr lang="en-US" sz="1200" b="0" i="0" u="none" strike="noStrike" kern="1200" dirty="0" smtClean="0">
                <a:solidFill>
                  <a:schemeClr val="tx1"/>
                </a:solidFill>
                <a:effectLst/>
                <a:latin typeface="+mn-lt"/>
                <a:ea typeface="+mn-ea"/>
                <a:cs typeface="+mn-cs"/>
                <a:hlinkClick r:id="rId5" tooltip="Wind turbine"/>
              </a:rPr>
              <a:t>wind turbines</a:t>
            </a:r>
            <a:r>
              <a:rPr lang="en-US" sz="1200" b="0" i="0" kern="1200" dirty="0" smtClean="0">
                <a:solidFill>
                  <a:schemeClr val="tx1"/>
                </a:solidFill>
                <a:effectLst/>
                <a:latin typeface="+mn-lt"/>
                <a:ea typeface="+mn-ea"/>
                <a:cs typeface="+mn-cs"/>
              </a:rPr>
              <a:t> @ 2 MW </a:t>
            </a:r>
            <a:r>
              <a:rPr lang="en-US" sz="1200" b="0" i="0" u="none" strike="noStrike" kern="1200" dirty="0" smtClean="0">
                <a:solidFill>
                  <a:schemeClr val="tx1"/>
                </a:solidFill>
                <a:effectLst/>
                <a:latin typeface="+mn-lt"/>
                <a:ea typeface="+mn-ea"/>
                <a:cs typeface="+mn-cs"/>
                <a:hlinkClick r:id="rId6" tooltip="Nameplate capacity"/>
              </a:rPr>
              <a:t>nameplate capacity</a:t>
            </a:r>
            <a:r>
              <a:rPr lang="en-US" sz="1200" b="0" i="0" kern="1200" dirty="0" smtClean="0">
                <a:solidFill>
                  <a:schemeClr val="tx1"/>
                </a:solidFill>
                <a:effectLst/>
                <a:latin typeface="+mn-lt"/>
                <a:ea typeface="+mn-ea"/>
                <a:cs typeface="+mn-cs"/>
              </a:rPr>
              <a:t> for a total installed capacity of 20 MW.</a:t>
            </a:r>
            <a:r>
              <a:rPr lang="en-US" sz="1200" b="0" i="0" u="none" strike="noStrike" kern="1200" baseline="30000" dirty="0" smtClean="0">
                <a:solidFill>
                  <a:schemeClr val="tx1"/>
                </a:solidFill>
                <a:effectLst/>
                <a:latin typeface="+mn-lt"/>
                <a:ea typeface="+mn-ea"/>
                <a:cs typeface="+mn-cs"/>
                <a:hlinkClick r:id="rId7"/>
              </a:rPr>
              <a:t>[2]</a:t>
            </a:r>
            <a:r>
              <a:rPr lang="en-US" sz="1200" b="0" i="0" kern="1200" dirty="0" smtClean="0">
                <a:solidFill>
                  <a:schemeClr val="tx1"/>
                </a:solidFill>
                <a:effectLst/>
                <a:latin typeface="+mn-lt"/>
                <a:ea typeface="+mn-ea"/>
                <a:cs typeface="+mn-cs"/>
              </a:rPr>
              <a:t> In 2008 the wind farm generated 43,416 </a:t>
            </a:r>
            <a:r>
              <a:rPr lang="en-US" sz="1200" b="0" i="0" kern="1200" dirty="0" err="1" smtClean="0">
                <a:solidFill>
                  <a:schemeClr val="tx1"/>
                </a:solidFill>
                <a:effectLst/>
                <a:latin typeface="+mn-lt"/>
                <a:ea typeface="+mn-ea"/>
                <a:cs typeface="+mn-cs"/>
              </a:rPr>
              <a:t>MW·h</a:t>
            </a:r>
            <a:r>
              <a:rPr lang="en-US" sz="1200" b="0" i="0" kern="1200" dirty="0" smtClean="0">
                <a:solidFill>
                  <a:schemeClr val="tx1"/>
                </a:solidFill>
                <a:effectLst/>
                <a:latin typeface="+mn-lt"/>
                <a:ea typeface="+mn-ea"/>
                <a:cs typeface="+mn-cs"/>
              </a:rPr>
              <a:t> of electricity. (Note 2008 was a leap year.) The capacity factor for this wind farm in 2008 was just under 25%:</a:t>
            </a:r>
          </a:p>
          <a:p>
            <a:r>
              <a:rPr lang="en-US" dirty="0" smtClean="0"/>
              <a:t/>
            </a:r>
            <a:br>
              <a:rPr lang="en-US" dirty="0" smtClean="0"/>
            </a:br>
            <a:endParaRPr lang="pt-BR" dirty="0"/>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59</a:t>
            </a:fld>
            <a:endParaRPr lang="pt-BR"/>
          </a:p>
        </p:txBody>
      </p:sp>
    </p:spTree>
    <p:extLst>
      <p:ext uri="{BB962C8B-B14F-4D97-AF65-F5344CB8AC3E}">
        <p14:creationId xmlns:p14="http://schemas.microsoft.com/office/powerpoint/2010/main" val="3984776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0" i="0" u="none" strike="noStrike" kern="1200" dirty="0" smtClean="0">
                <a:solidFill>
                  <a:schemeClr val="tx1"/>
                </a:solidFill>
                <a:effectLst/>
                <a:latin typeface="+mn-lt"/>
                <a:ea typeface="+mn-ea"/>
                <a:cs typeface="+mn-cs"/>
                <a:hlinkClick r:id="rId3" tooltip="Burton Wold Wind Farm"/>
              </a:rPr>
              <a:t>Burton </a:t>
            </a:r>
            <a:r>
              <a:rPr lang="en-US" sz="1200" b="0" i="0" u="none" strike="noStrike" kern="1200" dirty="0" err="1" smtClean="0">
                <a:solidFill>
                  <a:schemeClr val="tx1"/>
                </a:solidFill>
                <a:effectLst/>
                <a:latin typeface="+mn-lt"/>
                <a:ea typeface="+mn-ea"/>
                <a:cs typeface="+mn-cs"/>
                <a:hlinkClick r:id="rId3" tooltip="Burton Wold Wind Farm"/>
              </a:rPr>
              <a:t>Wold</a:t>
            </a:r>
            <a:r>
              <a:rPr lang="en-US" sz="1200" b="0" i="0" u="none" strike="noStrike" kern="1200" dirty="0" smtClean="0">
                <a:solidFill>
                  <a:schemeClr val="tx1"/>
                </a:solidFill>
                <a:effectLst/>
                <a:latin typeface="+mn-lt"/>
                <a:ea typeface="+mn-ea"/>
                <a:cs typeface="+mn-cs"/>
                <a:hlinkClick r:id="rId3" tooltip="Burton Wold Wind Farm"/>
              </a:rPr>
              <a:t> Wind Farm</a:t>
            </a:r>
            <a:r>
              <a:rPr lang="en-US" sz="1200" b="0" i="0" kern="1200" dirty="0" smtClean="0">
                <a:solidFill>
                  <a:schemeClr val="tx1"/>
                </a:solidFill>
                <a:effectLst/>
                <a:latin typeface="+mn-lt"/>
                <a:ea typeface="+mn-ea"/>
                <a:cs typeface="+mn-cs"/>
              </a:rPr>
              <a:t> consists of ten </a:t>
            </a:r>
            <a:r>
              <a:rPr lang="en-US" sz="1200" b="0" i="0" u="none" strike="noStrike" kern="1200" dirty="0" err="1" smtClean="0">
                <a:solidFill>
                  <a:schemeClr val="tx1"/>
                </a:solidFill>
                <a:effectLst/>
                <a:latin typeface="+mn-lt"/>
                <a:ea typeface="+mn-ea"/>
                <a:cs typeface="+mn-cs"/>
                <a:hlinkClick r:id="rId4" tooltip="Enercon"/>
              </a:rPr>
              <a:t>Enercon</a:t>
            </a:r>
            <a:r>
              <a:rPr lang="en-US" sz="1200" b="0" i="0" kern="1200" dirty="0" smtClean="0">
                <a:solidFill>
                  <a:schemeClr val="tx1"/>
                </a:solidFill>
                <a:effectLst/>
                <a:latin typeface="+mn-lt"/>
                <a:ea typeface="+mn-ea"/>
                <a:cs typeface="+mn-cs"/>
              </a:rPr>
              <a:t> E70-E4 </a:t>
            </a:r>
            <a:r>
              <a:rPr lang="en-US" sz="1200" b="0" i="0" u="none" strike="noStrike" kern="1200" dirty="0" smtClean="0">
                <a:solidFill>
                  <a:schemeClr val="tx1"/>
                </a:solidFill>
                <a:effectLst/>
                <a:latin typeface="+mn-lt"/>
                <a:ea typeface="+mn-ea"/>
                <a:cs typeface="+mn-cs"/>
                <a:hlinkClick r:id="rId5" tooltip="Wind turbine"/>
              </a:rPr>
              <a:t>wind turbines</a:t>
            </a:r>
            <a:r>
              <a:rPr lang="en-US" sz="1200" b="0" i="0" kern="1200" dirty="0" smtClean="0">
                <a:solidFill>
                  <a:schemeClr val="tx1"/>
                </a:solidFill>
                <a:effectLst/>
                <a:latin typeface="+mn-lt"/>
                <a:ea typeface="+mn-ea"/>
                <a:cs typeface="+mn-cs"/>
              </a:rPr>
              <a:t> @ 2 MW </a:t>
            </a:r>
            <a:r>
              <a:rPr lang="en-US" sz="1200" b="0" i="0" u="none" strike="noStrike" kern="1200" dirty="0" smtClean="0">
                <a:solidFill>
                  <a:schemeClr val="tx1"/>
                </a:solidFill>
                <a:effectLst/>
                <a:latin typeface="+mn-lt"/>
                <a:ea typeface="+mn-ea"/>
                <a:cs typeface="+mn-cs"/>
                <a:hlinkClick r:id="rId6" tooltip="Nameplate capacity"/>
              </a:rPr>
              <a:t>nameplate capacity</a:t>
            </a:r>
            <a:r>
              <a:rPr lang="en-US" sz="1200" b="0" i="0" kern="1200" dirty="0" smtClean="0">
                <a:solidFill>
                  <a:schemeClr val="tx1"/>
                </a:solidFill>
                <a:effectLst/>
                <a:latin typeface="+mn-lt"/>
                <a:ea typeface="+mn-ea"/>
                <a:cs typeface="+mn-cs"/>
              </a:rPr>
              <a:t> for a total installed capacity of 20 MW.</a:t>
            </a:r>
            <a:r>
              <a:rPr lang="en-US" sz="1200" b="0" i="0" u="none" strike="noStrike" kern="1200" baseline="30000" dirty="0" smtClean="0">
                <a:solidFill>
                  <a:schemeClr val="tx1"/>
                </a:solidFill>
                <a:effectLst/>
                <a:latin typeface="+mn-lt"/>
                <a:ea typeface="+mn-ea"/>
                <a:cs typeface="+mn-cs"/>
                <a:hlinkClick r:id="rId7"/>
              </a:rPr>
              <a:t>[2]</a:t>
            </a:r>
            <a:r>
              <a:rPr lang="en-US" sz="1200" b="0" i="0" kern="1200" dirty="0" smtClean="0">
                <a:solidFill>
                  <a:schemeClr val="tx1"/>
                </a:solidFill>
                <a:effectLst/>
                <a:latin typeface="+mn-lt"/>
                <a:ea typeface="+mn-ea"/>
                <a:cs typeface="+mn-cs"/>
              </a:rPr>
              <a:t> In 2008 the wind farm generated 43,416 </a:t>
            </a:r>
            <a:r>
              <a:rPr lang="en-US" sz="1200" b="0" i="0" kern="1200" dirty="0" err="1" smtClean="0">
                <a:solidFill>
                  <a:schemeClr val="tx1"/>
                </a:solidFill>
                <a:effectLst/>
                <a:latin typeface="+mn-lt"/>
                <a:ea typeface="+mn-ea"/>
                <a:cs typeface="+mn-cs"/>
              </a:rPr>
              <a:t>MW·h</a:t>
            </a:r>
            <a:r>
              <a:rPr lang="en-US" sz="1200" b="0" i="0" kern="1200" dirty="0" smtClean="0">
                <a:solidFill>
                  <a:schemeClr val="tx1"/>
                </a:solidFill>
                <a:effectLst/>
                <a:latin typeface="+mn-lt"/>
                <a:ea typeface="+mn-ea"/>
                <a:cs typeface="+mn-cs"/>
              </a:rPr>
              <a:t> of electricity. (Note 2008 was a leap year.) The capacity factor for this wind farm in 2008 was just under 25%:</a:t>
            </a:r>
          </a:p>
          <a:p>
            <a:r>
              <a:rPr lang="en-US" dirty="0" smtClean="0"/>
              <a:t/>
            </a:r>
            <a:br>
              <a:rPr lang="en-US" dirty="0" smtClean="0"/>
            </a:br>
            <a:endParaRPr lang="pt-BR" dirty="0"/>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60</a:t>
            </a:fld>
            <a:endParaRPr lang="pt-BR"/>
          </a:p>
        </p:txBody>
      </p:sp>
    </p:spTree>
    <p:extLst>
      <p:ext uri="{BB962C8B-B14F-4D97-AF65-F5344CB8AC3E}">
        <p14:creationId xmlns:p14="http://schemas.microsoft.com/office/powerpoint/2010/main" val="3984776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63</a:t>
            </a:fld>
            <a:endParaRPr lang="pt-BR"/>
          </a:p>
        </p:txBody>
      </p:sp>
    </p:spTree>
    <p:extLst>
      <p:ext uri="{BB962C8B-B14F-4D97-AF65-F5344CB8AC3E}">
        <p14:creationId xmlns:p14="http://schemas.microsoft.com/office/powerpoint/2010/main" val="3226503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smtClean="0">
                <a:effectLst/>
              </a:rPr>
              <a:t>A </a:t>
            </a:r>
            <a:r>
              <a:rPr lang="en-US" dirty="0" smtClean="0">
                <a:effectLst/>
                <a:hlinkClick r:id="rId3" action="ppaction://hlinkfile" tooltip="Fluid"/>
              </a:rPr>
              <a:t>fluid</a:t>
            </a:r>
            <a:r>
              <a:rPr lang="en-US" dirty="0" smtClean="0">
                <a:effectLst/>
              </a:rPr>
              <a:t> flowing past the surface of a body exerts a </a:t>
            </a:r>
            <a:r>
              <a:rPr lang="en-US" dirty="0" smtClean="0">
                <a:effectLst/>
                <a:hlinkClick r:id="rId4" action="ppaction://hlinkfile" tooltip="Surface force"/>
              </a:rPr>
              <a:t>surface force</a:t>
            </a:r>
            <a:r>
              <a:rPr lang="en-US" dirty="0" smtClean="0">
                <a:effectLst/>
              </a:rPr>
              <a:t> on it. </a:t>
            </a:r>
            <a:r>
              <a:rPr lang="en-US" b="1" smtClean="0">
                <a:effectLst/>
              </a:rPr>
              <a:t>Lift</a:t>
            </a:r>
            <a:r>
              <a:rPr lang="en-US" smtClean="0">
                <a:effectLst/>
              </a:rPr>
              <a:t> is the </a:t>
            </a:r>
            <a:r>
              <a:rPr lang="en-US" smtClean="0">
                <a:effectLst/>
                <a:hlinkClick r:id="rId5" action="ppaction://hlinkfile" tooltip="Vector (geometric)"/>
              </a:rPr>
              <a:t>component</a:t>
            </a:r>
            <a:r>
              <a:rPr lang="en-US" smtClean="0">
                <a:effectLst/>
              </a:rPr>
              <a:t> of this force that is </a:t>
            </a:r>
            <a:r>
              <a:rPr lang="en-US" smtClean="0">
                <a:effectLst/>
                <a:hlinkClick r:id="rId6" action="ppaction://hlinkfile" tooltip="Perpendicular"/>
              </a:rPr>
              <a:t>perpendicular</a:t>
            </a:r>
            <a:r>
              <a:rPr lang="en-US" smtClean="0">
                <a:effectLst/>
              </a:rPr>
              <a:t> to the </a:t>
            </a:r>
            <a:r>
              <a:rPr lang="en-US" smtClean="0">
                <a:effectLst/>
                <a:hlinkClick r:id="rId7" action="ppaction://hlinkfile" tooltip="wikt:oncoming"/>
              </a:rPr>
              <a:t>oncoming</a:t>
            </a:r>
            <a:r>
              <a:rPr lang="en-US" smtClean="0">
                <a:effectLst/>
              </a:rPr>
              <a:t> flow direction</a:t>
            </a:r>
          </a:p>
          <a:p>
            <a:endParaRPr lang="pt-BR" dirty="0"/>
          </a:p>
        </p:txBody>
      </p:sp>
      <p:sp>
        <p:nvSpPr>
          <p:cNvPr id="4" name="Espaço Reservado para Número de Slide 3"/>
          <p:cNvSpPr>
            <a:spLocks noGrp="1"/>
          </p:cNvSpPr>
          <p:nvPr>
            <p:ph type="sldNum" sz="quarter" idx="10"/>
          </p:nvPr>
        </p:nvSpPr>
        <p:spPr/>
        <p:txBody>
          <a:bodyPr/>
          <a:lstStyle/>
          <a:p>
            <a:fld id="{384C6D17-B8B6-432A-B631-24CD7D98AAE5}" type="slidenum">
              <a:rPr lang="pt-BR" smtClean="0"/>
              <a:t>71</a:t>
            </a:fld>
            <a:endParaRPr lang="pt-BR"/>
          </a:p>
        </p:txBody>
      </p:sp>
    </p:spTree>
    <p:extLst>
      <p:ext uri="{BB962C8B-B14F-4D97-AF65-F5344CB8AC3E}">
        <p14:creationId xmlns:p14="http://schemas.microsoft.com/office/powerpoint/2010/main" val="17745963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pt-BR" smtClean="0"/>
          </a:p>
        </p:txBody>
      </p:sp>
      <p:sp>
        <p:nvSpPr>
          <p:cNvPr id="4" name="Espaço Reservado para Número de Slide 3"/>
          <p:cNvSpPr>
            <a:spLocks noGrp="1"/>
          </p:cNvSpPr>
          <p:nvPr>
            <p:ph type="sldNum" sz="quarter" idx="5"/>
          </p:nvPr>
        </p:nvSpPr>
        <p:spPr/>
        <p:txBody>
          <a:bodyPr/>
          <a:lstStyle/>
          <a:p>
            <a:pPr>
              <a:defRPr/>
            </a:pPr>
            <a:fld id="{CC8BBCDF-34BB-4B91-9A3E-D37DC225D314}" type="slidenum">
              <a:rPr lang="pt-BR" smtClean="0"/>
              <a:pPr>
                <a:defRPr/>
              </a:pPr>
              <a:t>75</a:t>
            </a:fld>
            <a:endParaRPr lang="pt-B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B51F72-2B9B-4E3E-9FAD-3A72E83B2B69}" type="slidenum">
              <a:rPr lang="pt-BR"/>
              <a:pPr/>
              <a:t>76</a:t>
            </a:fld>
            <a:endParaRPr lang="pt-B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pt-B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pt-BR" smtClean="0"/>
              <a:t>The innovative 200 kW </a:t>
            </a:r>
            <a:r>
              <a:rPr lang="en-US" altLang="pt-BR" smtClean="0">
                <a:hlinkClick r:id="rId3" action="ppaction://hlinkfile"/>
              </a:rPr>
              <a:t>Gedser wind turbine (35K JPEG) </a:t>
            </a:r>
            <a:r>
              <a:rPr lang="en-US" altLang="pt-BR" smtClean="0"/>
              <a:t>was built in 1956-57 by J. Juul for the electricity company SEAS at Gedser coast in the Southern part of Denmark.</a:t>
            </a:r>
          </a:p>
          <a:p>
            <a:r>
              <a:rPr lang="en-US" altLang="pt-BR" smtClean="0"/>
              <a:t>The three-bladed upwind turbine with electromechanical yawing and an asynchronous generator was a pioneering design for modern wind turbines, although its rotor with guy wires looks a bit old fashioned today.The turbine was </a:t>
            </a:r>
            <a:r>
              <a:rPr lang="en-US" altLang="pt-BR" smtClean="0">
                <a:hlinkClick r:id="rId4" action="ppaction://hlinkfile"/>
              </a:rPr>
              <a:t>stall controlled ,</a:t>
            </a:r>
            <a:r>
              <a:rPr lang="en-US" altLang="pt-BR" smtClean="0"/>
              <a:t> and J. Juul invented the emergency </a:t>
            </a:r>
            <a:r>
              <a:rPr lang="en-US" altLang="pt-BR" smtClean="0">
                <a:hlinkClick r:id="rId5" action="ppaction://hlinkfile"/>
              </a:rPr>
              <a:t>aerodynamic tip brakes </a:t>
            </a:r>
            <a:r>
              <a:rPr lang="en-US" altLang="pt-BR" smtClean="0"/>
              <a:t>which were released by the centrifugal force in case of over speed. Basically the same system is used today on modern stall controlled turbines. The turbine, which for many years was the world's largest, was incredibly durable. It ran for 11 years without maintenance. </a:t>
            </a:r>
          </a:p>
          <a:p>
            <a:endParaRPr lang="pt-BR" altLang="pt-BR" smtClean="0"/>
          </a:p>
        </p:txBody>
      </p:sp>
      <p:sp>
        <p:nvSpPr>
          <p:cNvPr id="4" name="Espaço Reservado para Número de Slide 3"/>
          <p:cNvSpPr>
            <a:spLocks noGrp="1"/>
          </p:cNvSpPr>
          <p:nvPr>
            <p:ph type="sldNum" sz="quarter" idx="5"/>
          </p:nvPr>
        </p:nvSpPr>
        <p:spPr/>
        <p:txBody>
          <a:bodyPr/>
          <a:lstStyle/>
          <a:p>
            <a:pPr>
              <a:defRPr/>
            </a:pPr>
            <a:fld id="{D139E929-0AAF-4169-888B-7E9477292643}" type="slidenum">
              <a:rPr lang="pt-BR" smtClean="0"/>
              <a:pPr>
                <a:defRPr/>
              </a:pPr>
              <a:t>79</a:t>
            </a:fld>
            <a:endParaRPr lang="pt-B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pt-BR" smtClean="0"/>
          </a:p>
        </p:txBody>
      </p:sp>
      <p:sp>
        <p:nvSpPr>
          <p:cNvPr id="4" name="Espaço Reservado para Número de Slide 3"/>
          <p:cNvSpPr>
            <a:spLocks noGrp="1"/>
          </p:cNvSpPr>
          <p:nvPr>
            <p:ph type="sldNum" sz="quarter" idx="5"/>
          </p:nvPr>
        </p:nvSpPr>
        <p:spPr/>
        <p:txBody>
          <a:bodyPr/>
          <a:lstStyle/>
          <a:p>
            <a:pPr>
              <a:defRPr/>
            </a:pPr>
            <a:fld id="{AD80440A-5FDF-4DF5-A431-4D264C63A739}" type="slidenum">
              <a:rPr lang="pt-BR" smtClean="0"/>
              <a:pPr>
                <a:defRPr/>
              </a:pPr>
              <a:t>80</a:t>
            </a:fld>
            <a:endParaRPr lang="pt-B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pt-BR" smtClean="0"/>
          </a:p>
        </p:txBody>
      </p:sp>
      <p:sp>
        <p:nvSpPr>
          <p:cNvPr id="4" name="Espaço Reservado para Número de Slide 3"/>
          <p:cNvSpPr>
            <a:spLocks noGrp="1"/>
          </p:cNvSpPr>
          <p:nvPr>
            <p:ph type="sldNum" sz="quarter" idx="5"/>
          </p:nvPr>
        </p:nvSpPr>
        <p:spPr/>
        <p:txBody>
          <a:bodyPr/>
          <a:lstStyle/>
          <a:p>
            <a:pPr>
              <a:defRPr/>
            </a:pPr>
            <a:fld id="{C962E79C-84E6-457C-9235-A1113FBF6AD6}" type="slidenum">
              <a:rPr lang="pt-BR" smtClean="0"/>
              <a:pPr>
                <a:defRPr/>
              </a:pPr>
              <a:t>81</a:t>
            </a:fld>
            <a:endParaRPr lang="pt-B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smtClean="0">
                <a:solidFill>
                  <a:schemeClr val="tx1"/>
                </a:solidFill>
                <a:effectLst/>
                <a:latin typeface="+mn-lt"/>
                <a:ea typeface="+mn-ea"/>
                <a:cs typeface="+mn-cs"/>
              </a:rPr>
              <a:t>O termo </a:t>
            </a:r>
            <a:r>
              <a:rPr lang="pt-BR" sz="1200" b="1" i="0" kern="1200" dirty="0" smtClean="0">
                <a:solidFill>
                  <a:schemeClr val="tx1"/>
                </a:solidFill>
                <a:effectLst/>
                <a:latin typeface="+mn-lt"/>
                <a:ea typeface="+mn-ea"/>
                <a:cs typeface="+mn-cs"/>
              </a:rPr>
              <a:t>sinótico</a:t>
            </a:r>
            <a:r>
              <a:rPr lang="pt-BR" sz="1200" b="0" i="0" kern="1200" dirty="0" smtClean="0">
                <a:solidFill>
                  <a:schemeClr val="tx1"/>
                </a:solidFill>
                <a:effectLst/>
                <a:latin typeface="+mn-lt"/>
                <a:ea typeface="+mn-ea"/>
                <a:cs typeface="+mn-cs"/>
              </a:rPr>
              <a:t> deriva do </a:t>
            </a:r>
            <a:r>
              <a:rPr lang="pt-BR" sz="1200" b="0" i="0" u="none" strike="noStrike" kern="1200" dirty="0" smtClean="0">
                <a:solidFill>
                  <a:schemeClr val="tx1"/>
                </a:solidFill>
                <a:effectLst/>
                <a:latin typeface="+mn-lt"/>
                <a:ea typeface="+mn-ea"/>
                <a:cs typeface="+mn-cs"/>
                <a:hlinkClick r:id="rId3" tooltip="Língua grega"/>
              </a:rPr>
              <a:t>grego</a:t>
            </a:r>
            <a:r>
              <a:rPr lang="pt-BR" sz="1200" b="0" i="0" kern="1200" dirty="0" smtClean="0">
                <a:solidFill>
                  <a:schemeClr val="tx1"/>
                </a:solidFill>
                <a:effectLst/>
                <a:latin typeface="+mn-lt"/>
                <a:ea typeface="+mn-ea"/>
                <a:cs typeface="+mn-cs"/>
              </a:rPr>
              <a:t> </a:t>
            </a:r>
            <a:r>
              <a:rPr lang="pt-BR" sz="1200" b="0" i="1" kern="1200" dirty="0" err="1" smtClean="0">
                <a:solidFill>
                  <a:schemeClr val="tx1"/>
                </a:solidFill>
                <a:effectLst/>
                <a:latin typeface="+mn-lt"/>
                <a:ea typeface="+mn-ea"/>
                <a:cs typeface="+mn-cs"/>
              </a:rPr>
              <a:t>synoptikos</a:t>
            </a:r>
            <a:r>
              <a:rPr lang="pt-BR" sz="1200" b="0" i="0" kern="1200" dirty="0" smtClean="0">
                <a:solidFill>
                  <a:schemeClr val="tx1"/>
                </a:solidFill>
                <a:effectLst/>
                <a:latin typeface="+mn-lt"/>
                <a:ea typeface="+mn-ea"/>
                <a:cs typeface="+mn-cs"/>
              </a:rPr>
              <a:t>, que significa obter uma visão geral de um local. Para a meteorologia, este termo é utilizado para nomear as cartas elaboradas visando a observar fenômenos que possuem grande variação espaço-temporal, como </a:t>
            </a:r>
            <a:r>
              <a:rPr lang="pt-BR" sz="1200" b="0" i="0" u="none" strike="noStrike" kern="1200" dirty="0" smtClean="0">
                <a:solidFill>
                  <a:schemeClr val="tx1"/>
                </a:solidFill>
                <a:effectLst/>
                <a:latin typeface="+mn-lt"/>
                <a:ea typeface="+mn-ea"/>
                <a:cs typeface="+mn-cs"/>
                <a:hlinkClick r:id="rId4" tooltip="Ciclone"/>
              </a:rPr>
              <a:t>ciclones</a:t>
            </a:r>
            <a:r>
              <a:rPr lang="pt-BR" sz="1200" b="0" i="0" kern="1200" dirty="0" smtClean="0">
                <a:solidFill>
                  <a:schemeClr val="tx1"/>
                </a:solidFill>
                <a:effectLst/>
                <a:latin typeface="+mn-lt"/>
                <a:ea typeface="+mn-ea"/>
                <a:cs typeface="+mn-cs"/>
              </a:rPr>
              <a:t> e </a:t>
            </a:r>
            <a:r>
              <a:rPr lang="pt-BR" sz="1200" b="0" i="0" u="none" strike="noStrike" kern="1200" dirty="0" smtClean="0">
                <a:solidFill>
                  <a:schemeClr val="tx1"/>
                </a:solidFill>
                <a:effectLst/>
                <a:latin typeface="+mn-lt"/>
                <a:ea typeface="+mn-ea"/>
                <a:cs typeface="+mn-cs"/>
                <a:hlinkClick r:id="rId5" tooltip="Anticiclone"/>
              </a:rPr>
              <a:t>anticiclones</a:t>
            </a:r>
            <a:r>
              <a:rPr lang="pt-BR" sz="1200" b="0" i="0" kern="1200" dirty="0" smtClean="0">
                <a:solidFill>
                  <a:schemeClr val="tx1"/>
                </a:solidFill>
                <a:effectLst/>
                <a:latin typeface="+mn-lt"/>
                <a:ea typeface="+mn-ea"/>
                <a:cs typeface="+mn-cs"/>
              </a:rPr>
              <a:t>, </a:t>
            </a:r>
            <a:r>
              <a:rPr lang="pt-BR" sz="1200" b="0" i="0" u="none" strike="noStrike" kern="1200" dirty="0" smtClean="0">
                <a:solidFill>
                  <a:schemeClr val="tx1"/>
                </a:solidFill>
                <a:effectLst/>
                <a:latin typeface="+mn-lt"/>
                <a:ea typeface="+mn-ea"/>
                <a:cs typeface="+mn-cs"/>
                <a:hlinkClick r:id="rId6" tooltip="Sistema frontal"/>
              </a:rPr>
              <a:t>sistemas frontais</a:t>
            </a:r>
            <a:r>
              <a:rPr lang="pt-BR" sz="1200" b="0" i="0" kern="1200" dirty="0" smtClean="0">
                <a:solidFill>
                  <a:schemeClr val="tx1"/>
                </a:solidFill>
                <a:effectLst/>
                <a:latin typeface="+mn-lt"/>
                <a:ea typeface="+mn-ea"/>
                <a:cs typeface="+mn-cs"/>
              </a:rPr>
              <a:t>, deslocamento de </a:t>
            </a:r>
            <a:r>
              <a:rPr lang="pt-BR" sz="1200" b="0" i="0" u="none" strike="noStrike" kern="1200" dirty="0" smtClean="0">
                <a:solidFill>
                  <a:schemeClr val="tx1"/>
                </a:solidFill>
                <a:effectLst/>
                <a:latin typeface="+mn-lt"/>
                <a:ea typeface="+mn-ea"/>
                <a:cs typeface="+mn-cs"/>
                <a:hlinkClick r:id="rId7" tooltip="Ar"/>
              </a:rPr>
              <a:t>massas de ar</a:t>
            </a:r>
            <a:r>
              <a:rPr lang="pt-BR" sz="1200" b="0" i="0" kern="1200" dirty="0" smtClean="0">
                <a:solidFill>
                  <a:schemeClr val="tx1"/>
                </a:solidFill>
                <a:effectLst/>
                <a:latin typeface="+mn-lt"/>
                <a:ea typeface="+mn-ea"/>
                <a:cs typeface="+mn-cs"/>
              </a:rPr>
              <a:t>, </a:t>
            </a:r>
            <a:r>
              <a:rPr lang="pt-BR" sz="1200" b="0" i="0" u="none" strike="noStrike" kern="1200" dirty="0" err="1" smtClean="0">
                <a:solidFill>
                  <a:schemeClr val="tx1"/>
                </a:solidFill>
                <a:effectLst/>
                <a:latin typeface="+mn-lt"/>
                <a:ea typeface="+mn-ea"/>
                <a:cs typeface="+mn-cs"/>
                <a:hlinkClick r:id="rId8" tooltip="Jetstream"/>
              </a:rPr>
              <a:t>jetstream</a:t>
            </a:r>
            <a:r>
              <a:rPr lang="pt-BR" sz="1200" b="0" i="0" kern="1200" dirty="0" smtClean="0">
                <a:solidFill>
                  <a:schemeClr val="tx1"/>
                </a:solidFill>
                <a:effectLst/>
                <a:latin typeface="+mn-lt"/>
                <a:ea typeface="+mn-ea"/>
                <a:cs typeface="+mn-cs"/>
              </a:rPr>
              <a:t>, sistemas de alta e baixa pressão, entre outros.</a:t>
            </a:r>
          </a:p>
          <a:p>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Convecção é um processo de </a:t>
            </a:r>
            <a:r>
              <a:rPr lang="pt-BR" sz="1200" b="0" i="0" u="none" strike="noStrike" kern="1200" dirty="0" smtClean="0">
                <a:solidFill>
                  <a:schemeClr val="tx1"/>
                </a:solidFill>
                <a:effectLst/>
                <a:latin typeface="+mn-lt"/>
                <a:ea typeface="+mn-ea"/>
                <a:cs typeface="+mn-cs"/>
                <a:hlinkClick r:id="rId9" tooltip="Transporte de massa"/>
              </a:rPr>
              <a:t>transporte de massa</a:t>
            </a:r>
            <a:r>
              <a:rPr lang="pt-BR" sz="1200" b="0" i="0" kern="1200" dirty="0" smtClean="0">
                <a:solidFill>
                  <a:schemeClr val="tx1"/>
                </a:solidFill>
                <a:effectLst/>
                <a:latin typeface="+mn-lt"/>
                <a:ea typeface="+mn-ea"/>
                <a:cs typeface="+mn-cs"/>
              </a:rPr>
              <a:t> caracterizado pelo movimento de um fluido devido à sua diferença de densidade, especialmente por meio de calor.</a:t>
            </a:r>
            <a:endParaRPr lang="pt-BR" sz="1200" b="0" i="0" u="none" strike="noStrike" kern="1200" baseline="0" dirty="0" smtClean="0">
              <a:solidFill>
                <a:schemeClr val="tx1"/>
              </a:solidFill>
              <a:latin typeface="+mn-lt"/>
              <a:ea typeface="+mn-ea"/>
              <a:cs typeface="+mn-cs"/>
            </a:endParaRPr>
          </a:p>
          <a:p>
            <a:endParaRPr lang="pt-BR" sz="1200" b="0" i="0" u="none" strike="noStrike" kern="1200" baseline="0" dirty="0" smtClean="0">
              <a:solidFill>
                <a:schemeClr val="tx1"/>
              </a:solidFill>
              <a:latin typeface="+mn-lt"/>
              <a:ea typeface="+mn-ea"/>
              <a:cs typeface="+mn-cs"/>
            </a:endParaRPr>
          </a:p>
          <a:p>
            <a:r>
              <a:rPr lang="pt-BR" sz="1200" b="0" i="0" u="none" strike="noStrike" kern="1200" baseline="0" dirty="0" smtClean="0">
                <a:solidFill>
                  <a:schemeClr val="tx1"/>
                </a:solidFill>
                <a:latin typeface="+mn-lt"/>
                <a:ea typeface="+mn-ea"/>
                <a:cs typeface="+mn-cs"/>
              </a:rPr>
              <a:t>O vento – atmosfera em movimento – tem sua origem</a:t>
            </a:r>
          </a:p>
          <a:p>
            <a:r>
              <a:rPr lang="pt-BR" sz="1200" b="0" i="0" u="none" strike="noStrike" kern="1200" baseline="0" dirty="0" smtClean="0">
                <a:solidFill>
                  <a:schemeClr val="tx1"/>
                </a:solidFill>
                <a:latin typeface="+mn-lt"/>
                <a:ea typeface="+mn-ea"/>
                <a:cs typeface="+mn-cs"/>
              </a:rPr>
              <a:t>na associação entre a energia solar e a rotação</a:t>
            </a:r>
          </a:p>
          <a:p>
            <a:r>
              <a:rPr lang="pt-BR" sz="1200" b="0" i="0" u="none" strike="noStrike" kern="1200" baseline="0" dirty="0" smtClean="0">
                <a:solidFill>
                  <a:schemeClr val="tx1"/>
                </a:solidFill>
                <a:latin typeface="+mn-lt"/>
                <a:ea typeface="+mn-ea"/>
                <a:cs typeface="+mn-cs"/>
              </a:rPr>
              <a:t>planetária. Todos os planetas envoltos por gases em</a:t>
            </a:r>
          </a:p>
          <a:p>
            <a:r>
              <a:rPr lang="pt-BR" sz="1200" b="0" i="0" u="none" strike="noStrike" kern="1200" baseline="0" dirty="0" smtClean="0">
                <a:solidFill>
                  <a:schemeClr val="tx1"/>
                </a:solidFill>
                <a:latin typeface="+mn-lt"/>
                <a:ea typeface="+mn-ea"/>
                <a:cs typeface="+mn-cs"/>
              </a:rPr>
              <a:t>nosso sistema solar demonstram a existência de distintas</a:t>
            </a:r>
          </a:p>
          <a:p>
            <a:r>
              <a:rPr lang="pt-BR" sz="1200" b="0" i="0" u="none" strike="noStrike" kern="1200" baseline="0" dirty="0" smtClean="0">
                <a:solidFill>
                  <a:schemeClr val="tx1"/>
                </a:solidFill>
                <a:latin typeface="+mn-lt"/>
                <a:ea typeface="+mn-ea"/>
                <a:cs typeface="+mn-cs"/>
              </a:rPr>
              <a:t>formas de circulação atmosférica e apresentam</a:t>
            </a:r>
          </a:p>
          <a:p>
            <a:r>
              <a:rPr lang="pt-BR" sz="1200" b="0" i="0" u="none" strike="noStrike" kern="1200" baseline="0" dirty="0" smtClean="0">
                <a:solidFill>
                  <a:schemeClr val="tx1"/>
                </a:solidFill>
                <a:latin typeface="+mn-lt"/>
                <a:ea typeface="+mn-ea"/>
                <a:cs typeface="+mn-cs"/>
              </a:rPr>
              <a:t>ventos em suas superfícies. Trata-se de um mecanismo</a:t>
            </a:r>
          </a:p>
          <a:p>
            <a:r>
              <a:rPr lang="pt-BR" sz="1200" b="0" i="0" u="none" strike="noStrike" kern="1200" baseline="0" dirty="0" smtClean="0">
                <a:solidFill>
                  <a:schemeClr val="tx1"/>
                </a:solidFill>
                <a:latin typeface="+mn-lt"/>
                <a:ea typeface="+mn-ea"/>
                <a:cs typeface="+mn-cs"/>
              </a:rPr>
              <a:t>solar-planetário permanente; sua duração é</a:t>
            </a:r>
          </a:p>
          <a:p>
            <a:r>
              <a:rPr lang="pt-BR" sz="1200" b="0" i="0" u="none" strike="noStrike" kern="1200" baseline="0" dirty="0" smtClean="0">
                <a:solidFill>
                  <a:schemeClr val="tx1"/>
                </a:solidFill>
                <a:latin typeface="+mn-lt"/>
                <a:ea typeface="+mn-ea"/>
                <a:cs typeface="+mn-cs"/>
              </a:rPr>
              <a:t>mensurável na escala de bilhões de anos. </a:t>
            </a:r>
            <a:endParaRPr lang="pt-BR" dirty="0" smtClean="0"/>
          </a:p>
          <a:p>
            <a:r>
              <a:rPr lang="pt-BR" dirty="0" smtClean="0"/>
              <a:t>https://www.youtube.com/watch?v=5QOVwX-6g-Q </a:t>
            </a:r>
          </a:p>
          <a:p>
            <a:r>
              <a:rPr lang="pt-BR" dirty="0" smtClean="0"/>
              <a:t>https://www.youtube.com/watch?v=fYfrWLhZy1A</a:t>
            </a:r>
          </a:p>
          <a:p>
            <a:endParaRPr lang="pt-BR" dirty="0" smtClean="0"/>
          </a:p>
          <a:p>
            <a:endParaRPr lang="pt-BR" dirty="0" smtClean="0"/>
          </a:p>
          <a:p>
            <a:r>
              <a:rPr lang="pt-BR" sz="1200" b="0" i="0" kern="1200" dirty="0" smtClean="0">
                <a:solidFill>
                  <a:schemeClr val="tx1"/>
                </a:solidFill>
                <a:effectLst/>
                <a:latin typeface="+mn-lt"/>
                <a:ea typeface="+mn-ea"/>
                <a:cs typeface="+mn-cs"/>
              </a:rPr>
              <a:t>Convecção é um processo de </a:t>
            </a:r>
            <a:r>
              <a:rPr lang="pt-BR" sz="1200" b="0" i="0" u="none" strike="noStrike" kern="1200" dirty="0" smtClean="0">
                <a:solidFill>
                  <a:schemeClr val="tx1"/>
                </a:solidFill>
                <a:effectLst/>
                <a:latin typeface="+mn-lt"/>
                <a:ea typeface="+mn-ea"/>
                <a:cs typeface="+mn-cs"/>
                <a:hlinkClick r:id="rId9" tooltip="Transporte de massa"/>
              </a:rPr>
              <a:t>transporte de massa</a:t>
            </a:r>
            <a:r>
              <a:rPr lang="pt-BR" sz="1200" b="0" i="0" kern="1200" dirty="0" smtClean="0">
                <a:solidFill>
                  <a:schemeClr val="tx1"/>
                </a:solidFill>
                <a:effectLst/>
                <a:latin typeface="+mn-lt"/>
                <a:ea typeface="+mn-ea"/>
                <a:cs typeface="+mn-cs"/>
              </a:rPr>
              <a:t> caracterizado pelo movimento de um fluido devido à sua diferença de densidade, especialmente por meio de calor. </a:t>
            </a:r>
          </a:p>
          <a:p>
            <a:endParaRPr lang="pt-BR" sz="1200" b="0" i="0" kern="1200" dirty="0" smtClean="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9</a:t>
            </a:fld>
            <a:endParaRPr lang="pt-BR"/>
          </a:p>
        </p:txBody>
      </p:sp>
    </p:spTree>
    <p:extLst>
      <p:ext uri="{BB962C8B-B14F-4D97-AF65-F5344CB8AC3E}">
        <p14:creationId xmlns:p14="http://schemas.microsoft.com/office/powerpoint/2010/main" val="1225247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pt-BR" smtClean="0"/>
          </a:p>
        </p:txBody>
      </p:sp>
      <p:sp>
        <p:nvSpPr>
          <p:cNvPr id="4" name="Espaço Reservado para Número de Slide 3"/>
          <p:cNvSpPr>
            <a:spLocks noGrp="1"/>
          </p:cNvSpPr>
          <p:nvPr>
            <p:ph type="sldNum" sz="quarter" idx="5"/>
          </p:nvPr>
        </p:nvSpPr>
        <p:spPr/>
        <p:txBody>
          <a:bodyPr/>
          <a:lstStyle/>
          <a:p>
            <a:pPr>
              <a:defRPr/>
            </a:pPr>
            <a:fld id="{FC551A9F-BD7D-47B9-BF46-850046EE7CA4}" type="slidenum">
              <a:rPr lang="pt-BR" smtClean="0"/>
              <a:pPr>
                <a:defRPr/>
              </a:pPr>
              <a:t>82</a:t>
            </a:fld>
            <a:endParaRPr lang="pt-B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pt-BR" smtClean="0"/>
          </a:p>
        </p:txBody>
      </p:sp>
      <p:sp>
        <p:nvSpPr>
          <p:cNvPr id="4" name="Espaço Reservado para Número de Slide 3"/>
          <p:cNvSpPr>
            <a:spLocks noGrp="1"/>
          </p:cNvSpPr>
          <p:nvPr>
            <p:ph type="sldNum" sz="quarter" idx="5"/>
          </p:nvPr>
        </p:nvSpPr>
        <p:spPr/>
        <p:txBody>
          <a:bodyPr/>
          <a:lstStyle/>
          <a:p>
            <a:pPr>
              <a:defRPr/>
            </a:pPr>
            <a:fld id="{6E8BB675-AF98-4406-8BCB-E4D0F522EDE3}" type="slidenum">
              <a:rPr lang="pt-BR" smtClean="0"/>
              <a:pPr>
                <a:defRPr/>
              </a:pPr>
              <a:t>83</a:t>
            </a:fld>
            <a:endParaRPr lang="pt-B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pt-BR" altLang="pt-BR" smtClean="0"/>
          </a:p>
        </p:txBody>
      </p:sp>
      <p:sp>
        <p:nvSpPr>
          <p:cNvPr id="4" name="Espaço Reservado para Número de Slide 3"/>
          <p:cNvSpPr>
            <a:spLocks noGrp="1"/>
          </p:cNvSpPr>
          <p:nvPr>
            <p:ph type="sldNum" sz="quarter" idx="5"/>
          </p:nvPr>
        </p:nvSpPr>
        <p:spPr/>
        <p:txBody>
          <a:bodyPr/>
          <a:lstStyle/>
          <a:p>
            <a:pPr>
              <a:defRPr/>
            </a:pPr>
            <a:fld id="{530FAD1A-AE61-433C-BD7D-A382813DB624}" type="slidenum">
              <a:rPr lang="pt-BR" smtClean="0"/>
              <a:pPr>
                <a:defRPr/>
              </a:pPr>
              <a:t>84</a:t>
            </a:fld>
            <a:endParaRPr lang="pt-B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pt-BR" smtClean="0"/>
          </a:p>
        </p:txBody>
      </p:sp>
      <p:sp>
        <p:nvSpPr>
          <p:cNvPr id="4" name="Espaço Reservado para Número de Slide 3"/>
          <p:cNvSpPr>
            <a:spLocks noGrp="1"/>
          </p:cNvSpPr>
          <p:nvPr>
            <p:ph type="sldNum" sz="quarter" idx="5"/>
          </p:nvPr>
        </p:nvSpPr>
        <p:spPr/>
        <p:txBody>
          <a:bodyPr/>
          <a:lstStyle/>
          <a:p>
            <a:pPr>
              <a:defRPr/>
            </a:pPr>
            <a:fld id="{6E8BB675-AF98-4406-8BCB-E4D0F522EDE3}" type="slidenum">
              <a:rPr lang="pt-BR" smtClean="0"/>
              <a:pPr>
                <a:defRPr/>
              </a:pPr>
              <a:t>87</a:t>
            </a:fld>
            <a:endParaRPr lang="pt-B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4" name="Espaço Reservado para Número de Slide 3"/>
          <p:cNvSpPr>
            <a:spLocks noGrp="1"/>
          </p:cNvSpPr>
          <p:nvPr>
            <p:ph type="sldNum" sz="quarter" idx="5"/>
          </p:nvPr>
        </p:nvSpPr>
        <p:spPr/>
        <p:txBody>
          <a:bodyPr/>
          <a:lstStyle/>
          <a:p>
            <a:pPr>
              <a:defRPr/>
            </a:pPr>
            <a:fld id="{837B7640-01C5-4D51-8B5A-481CA078718F}" type="slidenum">
              <a:rPr lang="pt-BR" smtClean="0"/>
              <a:pPr>
                <a:defRPr/>
              </a:pPr>
              <a:t>89</a:t>
            </a:fld>
            <a:endParaRPr lang="pt-B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(installed capacity) in 2010 by </a:t>
            </a:r>
            <a:r>
              <a:rPr lang="en-US" dirty="0" smtClean="0">
                <a:effectLst/>
                <a:hlinkClick r:id="rId3" action="ppaction://hlinkfile" tooltip="BTM Consult"/>
              </a:rPr>
              <a:t>BTM Consult</a:t>
            </a:r>
            <a:r>
              <a:rPr lang="en-US" dirty="0" smtClean="0">
                <a:effectLst/>
              </a:rPr>
              <a:t>:</a:t>
            </a:r>
            <a:r>
              <a:rPr lang="en-US" baseline="30000" dirty="0" smtClean="0">
                <a:effectLst/>
                <a:hlinkClick r:id="rId4" action="ppaction://hlinkfile"/>
              </a:rPr>
              <a:t>[1]</a:t>
            </a:r>
            <a:endParaRPr lang="en-US" dirty="0" smtClean="0">
              <a:effectLst/>
            </a:endParaRPr>
          </a:p>
          <a:p>
            <a:endParaRPr lang="pt-BR" dirty="0"/>
          </a:p>
        </p:txBody>
      </p:sp>
      <p:sp>
        <p:nvSpPr>
          <p:cNvPr id="4" name="Espaço Reservado para Número de Slide 3"/>
          <p:cNvSpPr>
            <a:spLocks noGrp="1"/>
          </p:cNvSpPr>
          <p:nvPr>
            <p:ph type="sldNum" sz="quarter" idx="10"/>
          </p:nvPr>
        </p:nvSpPr>
        <p:spPr/>
        <p:txBody>
          <a:bodyPr/>
          <a:lstStyle/>
          <a:p>
            <a:fld id="{384C6D17-B8B6-432A-B631-24CD7D98AAE5}" type="slidenum">
              <a:rPr lang="pt-BR" smtClean="0"/>
              <a:t>121</a:t>
            </a:fld>
            <a:endParaRPr lang="pt-BR"/>
          </a:p>
        </p:txBody>
      </p:sp>
    </p:spTree>
    <p:extLst>
      <p:ext uri="{BB962C8B-B14F-4D97-AF65-F5344CB8AC3E}">
        <p14:creationId xmlns:p14="http://schemas.microsoft.com/office/powerpoint/2010/main" val="5318720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(installed capacity) in 2010 by </a:t>
            </a:r>
            <a:r>
              <a:rPr lang="en-US" dirty="0" smtClean="0">
                <a:effectLst/>
                <a:hlinkClick r:id="rId3" action="ppaction://hlinkfile" tooltip="BTM Consult"/>
              </a:rPr>
              <a:t>BTM Consult</a:t>
            </a:r>
            <a:r>
              <a:rPr lang="en-US" dirty="0" smtClean="0">
                <a:effectLst/>
              </a:rPr>
              <a:t>:</a:t>
            </a:r>
            <a:r>
              <a:rPr lang="en-US" baseline="30000" dirty="0" smtClean="0">
                <a:effectLst/>
                <a:hlinkClick r:id="rId4" action="ppaction://hlinkfile"/>
              </a:rPr>
              <a:t>[1]</a:t>
            </a:r>
            <a:endParaRPr lang="en-US" dirty="0" smtClean="0">
              <a:effectLst/>
            </a:endParaRPr>
          </a:p>
          <a:p>
            <a:endParaRPr lang="pt-BR" dirty="0"/>
          </a:p>
        </p:txBody>
      </p:sp>
      <p:sp>
        <p:nvSpPr>
          <p:cNvPr id="4" name="Espaço Reservado para Número de Slide 3"/>
          <p:cNvSpPr>
            <a:spLocks noGrp="1"/>
          </p:cNvSpPr>
          <p:nvPr>
            <p:ph type="sldNum" sz="quarter" idx="10"/>
          </p:nvPr>
        </p:nvSpPr>
        <p:spPr/>
        <p:txBody>
          <a:bodyPr/>
          <a:lstStyle/>
          <a:p>
            <a:fld id="{384C6D17-B8B6-432A-B631-24CD7D98AAE5}" type="slidenum">
              <a:rPr lang="pt-BR" smtClean="0"/>
              <a:t>213</a:t>
            </a:fld>
            <a:endParaRPr lang="pt-BR"/>
          </a:p>
        </p:txBody>
      </p:sp>
    </p:spTree>
    <p:extLst>
      <p:ext uri="{BB962C8B-B14F-4D97-AF65-F5344CB8AC3E}">
        <p14:creationId xmlns:p14="http://schemas.microsoft.com/office/powerpoint/2010/main" val="531872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smtClean="0">
                <a:solidFill>
                  <a:schemeClr val="tx1"/>
                </a:solidFill>
                <a:effectLst/>
                <a:latin typeface="+mn-lt"/>
                <a:ea typeface="+mn-ea"/>
                <a:cs typeface="+mn-cs"/>
              </a:rPr>
              <a:t>Convecção é um processo de </a:t>
            </a:r>
            <a:r>
              <a:rPr lang="pt-BR" sz="1200" b="0" i="0" u="none" strike="noStrike" kern="1200" dirty="0" smtClean="0">
                <a:solidFill>
                  <a:schemeClr val="tx1"/>
                </a:solidFill>
                <a:effectLst/>
                <a:latin typeface="+mn-lt"/>
                <a:ea typeface="+mn-ea"/>
                <a:cs typeface="+mn-cs"/>
                <a:hlinkClick r:id="rId3" tooltip="Transporte de massa"/>
              </a:rPr>
              <a:t>transporte de massa</a:t>
            </a:r>
            <a:r>
              <a:rPr lang="pt-BR" sz="1200" b="0" i="0" kern="1200" dirty="0" smtClean="0">
                <a:solidFill>
                  <a:schemeClr val="tx1"/>
                </a:solidFill>
                <a:effectLst/>
                <a:latin typeface="+mn-lt"/>
                <a:ea typeface="+mn-ea"/>
                <a:cs typeface="+mn-cs"/>
              </a:rPr>
              <a:t> caracterizado pelo movimento de um fluido devido à sua diferença de densidade, especialmente por meio de calor.</a:t>
            </a:r>
            <a:endParaRPr lang="pt-BR" sz="1200" b="0" i="0" u="none" strike="noStrike" kern="1200" baseline="0" dirty="0" smtClean="0">
              <a:solidFill>
                <a:schemeClr val="tx1"/>
              </a:solidFill>
              <a:latin typeface="+mn-lt"/>
              <a:ea typeface="+mn-ea"/>
              <a:cs typeface="+mn-cs"/>
            </a:endParaRPr>
          </a:p>
          <a:p>
            <a:endParaRPr lang="pt-BR" sz="1200" b="0" i="0" u="none" strike="noStrike" kern="1200" baseline="0" dirty="0" smtClean="0">
              <a:solidFill>
                <a:schemeClr val="tx1"/>
              </a:solidFill>
              <a:latin typeface="+mn-lt"/>
              <a:ea typeface="+mn-ea"/>
              <a:cs typeface="+mn-cs"/>
            </a:endParaRPr>
          </a:p>
          <a:p>
            <a:r>
              <a:rPr lang="pt-BR" sz="1200" b="0" i="0" u="none" strike="noStrike" kern="1200" baseline="0" dirty="0" smtClean="0">
                <a:solidFill>
                  <a:schemeClr val="tx1"/>
                </a:solidFill>
                <a:latin typeface="+mn-lt"/>
                <a:ea typeface="+mn-ea"/>
                <a:cs typeface="+mn-cs"/>
              </a:rPr>
              <a:t>O vento – atmosfera em movimento – tem sua origem</a:t>
            </a:r>
          </a:p>
          <a:p>
            <a:r>
              <a:rPr lang="pt-BR" sz="1200" b="0" i="0" u="none" strike="noStrike" kern="1200" baseline="0" dirty="0" smtClean="0">
                <a:solidFill>
                  <a:schemeClr val="tx1"/>
                </a:solidFill>
                <a:latin typeface="+mn-lt"/>
                <a:ea typeface="+mn-ea"/>
                <a:cs typeface="+mn-cs"/>
              </a:rPr>
              <a:t>na associação entre a energia solar e a rotação</a:t>
            </a:r>
          </a:p>
          <a:p>
            <a:r>
              <a:rPr lang="pt-BR" sz="1200" b="0" i="0" u="none" strike="noStrike" kern="1200" baseline="0" dirty="0" smtClean="0">
                <a:solidFill>
                  <a:schemeClr val="tx1"/>
                </a:solidFill>
                <a:latin typeface="+mn-lt"/>
                <a:ea typeface="+mn-ea"/>
                <a:cs typeface="+mn-cs"/>
              </a:rPr>
              <a:t>planetária. Todos os planetas envoltos por gases em</a:t>
            </a:r>
          </a:p>
          <a:p>
            <a:r>
              <a:rPr lang="pt-BR" sz="1200" b="0" i="0" u="none" strike="noStrike" kern="1200" baseline="0" dirty="0" smtClean="0">
                <a:solidFill>
                  <a:schemeClr val="tx1"/>
                </a:solidFill>
                <a:latin typeface="+mn-lt"/>
                <a:ea typeface="+mn-ea"/>
                <a:cs typeface="+mn-cs"/>
              </a:rPr>
              <a:t>nosso sistema solar demonstram a existência de distintas</a:t>
            </a:r>
          </a:p>
          <a:p>
            <a:r>
              <a:rPr lang="pt-BR" sz="1200" b="0" i="0" u="none" strike="noStrike" kern="1200" baseline="0" dirty="0" smtClean="0">
                <a:solidFill>
                  <a:schemeClr val="tx1"/>
                </a:solidFill>
                <a:latin typeface="+mn-lt"/>
                <a:ea typeface="+mn-ea"/>
                <a:cs typeface="+mn-cs"/>
              </a:rPr>
              <a:t>formas de circulação atmosférica e apresentam</a:t>
            </a:r>
          </a:p>
          <a:p>
            <a:r>
              <a:rPr lang="pt-BR" sz="1200" b="0" i="0" u="none" strike="noStrike" kern="1200" baseline="0" dirty="0" smtClean="0">
                <a:solidFill>
                  <a:schemeClr val="tx1"/>
                </a:solidFill>
                <a:latin typeface="+mn-lt"/>
                <a:ea typeface="+mn-ea"/>
                <a:cs typeface="+mn-cs"/>
              </a:rPr>
              <a:t>ventos em suas superfícies. Trata-se de um mecanismo</a:t>
            </a:r>
          </a:p>
          <a:p>
            <a:r>
              <a:rPr lang="pt-BR" sz="1200" b="0" i="0" u="none" strike="noStrike" kern="1200" baseline="0" dirty="0" smtClean="0">
                <a:solidFill>
                  <a:schemeClr val="tx1"/>
                </a:solidFill>
                <a:latin typeface="+mn-lt"/>
                <a:ea typeface="+mn-ea"/>
                <a:cs typeface="+mn-cs"/>
              </a:rPr>
              <a:t>solar-planetário permanente; sua duração é</a:t>
            </a:r>
          </a:p>
          <a:p>
            <a:r>
              <a:rPr lang="pt-BR" sz="1200" b="0" i="0" u="none" strike="noStrike" kern="1200" baseline="0" dirty="0" smtClean="0">
                <a:solidFill>
                  <a:schemeClr val="tx1"/>
                </a:solidFill>
                <a:latin typeface="+mn-lt"/>
                <a:ea typeface="+mn-ea"/>
                <a:cs typeface="+mn-cs"/>
              </a:rPr>
              <a:t>mensurável na escala de bilhões de anos. </a:t>
            </a:r>
            <a:endParaRPr lang="pt-BR" dirty="0" smtClean="0"/>
          </a:p>
          <a:p>
            <a:r>
              <a:rPr lang="pt-BR" dirty="0" smtClean="0"/>
              <a:t>https://www.youtube.com/watch?v=5QOVwX-6g-Q </a:t>
            </a:r>
          </a:p>
          <a:p>
            <a:r>
              <a:rPr lang="pt-BR" dirty="0" smtClean="0"/>
              <a:t>https://www.youtube.com/watch?v=fYfrWLhZy1A</a:t>
            </a:r>
          </a:p>
          <a:p>
            <a:endParaRPr lang="pt-BR" dirty="0" smtClean="0"/>
          </a:p>
          <a:p>
            <a:endParaRPr lang="pt-BR" dirty="0" smtClean="0"/>
          </a:p>
          <a:p>
            <a:r>
              <a:rPr lang="pt-BR" sz="1200" b="0" i="0" kern="1200" dirty="0" smtClean="0">
                <a:solidFill>
                  <a:schemeClr val="tx1"/>
                </a:solidFill>
                <a:effectLst/>
                <a:latin typeface="+mn-lt"/>
                <a:ea typeface="+mn-ea"/>
                <a:cs typeface="+mn-cs"/>
              </a:rPr>
              <a:t>Convecção é um processo de </a:t>
            </a:r>
            <a:r>
              <a:rPr lang="pt-BR" sz="1200" b="0" i="0" u="none" strike="noStrike" kern="1200" dirty="0" smtClean="0">
                <a:solidFill>
                  <a:schemeClr val="tx1"/>
                </a:solidFill>
                <a:effectLst/>
                <a:latin typeface="+mn-lt"/>
                <a:ea typeface="+mn-ea"/>
                <a:cs typeface="+mn-cs"/>
                <a:hlinkClick r:id="rId3" tooltip="Transporte de massa"/>
              </a:rPr>
              <a:t>transporte de massa</a:t>
            </a:r>
            <a:r>
              <a:rPr lang="pt-BR" sz="1200" b="0" i="0" kern="1200" dirty="0" smtClean="0">
                <a:solidFill>
                  <a:schemeClr val="tx1"/>
                </a:solidFill>
                <a:effectLst/>
                <a:latin typeface="+mn-lt"/>
                <a:ea typeface="+mn-ea"/>
                <a:cs typeface="+mn-cs"/>
              </a:rPr>
              <a:t> caracterizado pelo movimento de um fluido devido à sua diferença de densidade, especialmente por meio de calor. </a:t>
            </a:r>
          </a:p>
          <a:p>
            <a:endParaRPr lang="pt-BR" sz="1200" b="0" i="0" kern="1200" dirty="0" smtClean="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10</a:t>
            </a:fld>
            <a:endParaRPr lang="pt-BR"/>
          </a:p>
        </p:txBody>
      </p:sp>
    </p:spTree>
    <p:extLst>
      <p:ext uri="{BB962C8B-B14F-4D97-AF65-F5344CB8AC3E}">
        <p14:creationId xmlns:p14="http://schemas.microsoft.com/office/powerpoint/2010/main" val="1225247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O</a:t>
            </a:r>
            <a:r>
              <a:rPr lang="pt-BR" baseline="0" dirty="0" smtClean="0"/>
              <a:t> sol transmite energia térmica, calor,  para a terra através de Radiação por meio de ondas eletromagnéticas.</a:t>
            </a:r>
          </a:p>
          <a:p>
            <a:r>
              <a:rPr lang="pt-BR" baseline="0" dirty="0" smtClean="0"/>
              <a:t>A radiação solar atinge a superfície da terra em diferente ângulos</a:t>
            </a:r>
          </a:p>
          <a:p>
            <a:r>
              <a:rPr lang="pt-BR" baseline="0" dirty="0" smtClean="0"/>
              <a:t>No equador a radiação solar atinge em um ângulo reto 90 graus – que é valido durante o equinócio</a:t>
            </a:r>
          </a:p>
          <a:p>
            <a:r>
              <a:rPr lang="pt-BR" baseline="0" dirty="0" smtClean="0"/>
              <a:t>Já nos polos a radiação solar atinge em uma ângulo bem menor. </a:t>
            </a:r>
          </a:p>
          <a:p>
            <a:r>
              <a:rPr lang="pt-BR" baseline="0" dirty="0" smtClean="0"/>
              <a:t>Como consequência as regiões próximas do equador acabam recebendo bem mais energia que as regiões polares</a:t>
            </a:r>
          </a:p>
          <a:p>
            <a:endParaRPr lang="pt-BR" baseline="0" dirty="0" smtClean="0"/>
          </a:p>
          <a:p>
            <a:endParaRPr lang="pt-BR" baseline="0" dirty="0" smtClean="0"/>
          </a:p>
          <a:p>
            <a:endParaRPr lang="pt-BR" baseline="0" dirty="0" smtClean="0"/>
          </a:p>
          <a:p>
            <a:endParaRPr lang="pt-BR" baseline="0" dirty="0" smtClean="0"/>
          </a:p>
          <a:p>
            <a:endParaRPr lang="pt-BR" baseline="0" dirty="0" smtClean="0"/>
          </a:p>
          <a:p>
            <a:endParaRPr lang="pt-BR" dirty="0" smtClean="0"/>
          </a:p>
          <a:p>
            <a:endParaRPr lang="pt-BR" dirty="0" smtClean="0"/>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Wind is caused by differences in pressure. When a </a:t>
            </a:r>
            <a:r>
              <a:rPr lang="en-US" dirty="0" smtClean="0">
                <a:effectLst/>
                <a:hlinkClick r:id="rId3" tooltip="Pressure gradient force"/>
              </a:rPr>
              <a:t>difference in pressure</a:t>
            </a:r>
            <a:r>
              <a:rPr lang="en-US" dirty="0" smtClean="0">
                <a:effectLst/>
              </a:rPr>
              <a:t> exists, the air is accelerated from higher to lower pressure. On a rotating planet the air will be deflected by the </a:t>
            </a:r>
            <a:r>
              <a:rPr lang="en-US" dirty="0" err="1" smtClean="0">
                <a:effectLst/>
                <a:hlinkClick r:id="rId4" tooltip="Coriolis effect"/>
              </a:rPr>
              <a:t>Coriolis</a:t>
            </a:r>
            <a:r>
              <a:rPr lang="en-US" dirty="0" smtClean="0">
                <a:effectLst/>
                <a:hlinkClick r:id="rId4" tooltip="Coriolis effect"/>
              </a:rPr>
              <a:t> effect</a:t>
            </a:r>
            <a:r>
              <a:rPr lang="en-US" dirty="0" smtClean="0">
                <a:effectLst/>
              </a:rPr>
              <a:t>, except exactly on the equator. Globally, the two major driving factors of large scale winds (the </a:t>
            </a:r>
            <a:r>
              <a:rPr lang="en-US" dirty="0" smtClean="0">
                <a:effectLst/>
                <a:hlinkClick r:id="rId5" tooltip="Atmospheric circulation"/>
              </a:rPr>
              <a:t>atmospheric circulation</a:t>
            </a:r>
            <a:r>
              <a:rPr lang="en-US" dirty="0" smtClean="0">
                <a:effectLst/>
              </a:rPr>
              <a:t>) are the differential heating between the equator and the poles (difference in absorption of </a:t>
            </a:r>
            <a:r>
              <a:rPr lang="en-US" dirty="0" smtClean="0">
                <a:effectLst/>
                <a:hlinkClick r:id="rId6" tooltip="Solar energy"/>
              </a:rPr>
              <a:t>solar energy</a:t>
            </a:r>
            <a:r>
              <a:rPr lang="en-US" dirty="0" smtClean="0">
                <a:effectLst/>
              </a:rPr>
              <a:t> leading to </a:t>
            </a:r>
            <a:r>
              <a:rPr lang="en-US" dirty="0" smtClean="0">
                <a:effectLst/>
                <a:hlinkClick r:id="rId7" tooltip="Buoyancy force"/>
              </a:rPr>
              <a:t>buoyancy forces</a:t>
            </a:r>
            <a:r>
              <a:rPr lang="en-US" dirty="0" smtClean="0">
                <a:effectLst/>
              </a:rPr>
              <a:t>) and the </a:t>
            </a:r>
            <a:r>
              <a:rPr lang="en-US" dirty="0" smtClean="0">
                <a:effectLst/>
                <a:hlinkClick r:id="rId4" tooltip="Coriolis effect"/>
              </a:rPr>
              <a:t>rotation of the planet</a:t>
            </a:r>
            <a:r>
              <a:rPr lang="en-US" dirty="0" smtClean="0">
                <a:effectLst/>
              </a:rPr>
              <a:t>. Outside the tropics and aloft from frictional effects of the surface, the large-scale winds tend to approach </a:t>
            </a:r>
            <a:r>
              <a:rPr lang="en-US" dirty="0" smtClean="0">
                <a:effectLst/>
                <a:hlinkClick r:id="rId8" tooltip="Geostrophic balance"/>
              </a:rPr>
              <a:t>geostrophic balance</a:t>
            </a:r>
            <a:r>
              <a:rPr lang="en-US" dirty="0" smtClean="0">
                <a:effectLst/>
              </a:rPr>
              <a:t>. Near the Earth's surface, </a:t>
            </a:r>
            <a:r>
              <a:rPr lang="en-US" dirty="0" smtClean="0">
                <a:effectLst/>
                <a:hlinkClick r:id="rId9" tooltip="Friction"/>
              </a:rPr>
              <a:t>friction</a:t>
            </a:r>
            <a:r>
              <a:rPr lang="en-US" dirty="0" smtClean="0">
                <a:effectLst/>
              </a:rPr>
              <a:t> causes the wind to be slower than it would be otherwise. Surface friction also causes winds to blow more inward into low pressure areas.</a:t>
            </a:r>
            <a:r>
              <a:rPr lang="en-US" baseline="30000" dirty="0" smtClean="0">
                <a:effectLst/>
                <a:hlinkClick r:id="rId10"/>
              </a:rPr>
              <a:t>[1]</a:t>
            </a:r>
            <a:endParaRPr lang="en-US" baseline="30000" dirty="0" smtClean="0">
              <a:effectLst/>
            </a:endParaRPr>
          </a:p>
          <a:p>
            <a:endParaRPr lang="pt-BR" dirty="0"/>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12</a:t>
            </a:fld>
            <a:endParaRPr lang="pt-BR"/>
          </a:p>
        </p:txBody>
      </p:sp>
    </p:spTree>
    <p:extLst>
      <p:ext uri="{BB962C8B-B14F-4D97-AF65-F5344CB8AC3E}">
        <p14:creationId xmlns:p14="http://schemas.microsoft.com/office/powerpoint/2010/main" val="3694410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aseline="0" dirty="0" smtClean="0"/>
              <a:t>Devido a convecção o ar próximo ao equador de estar mais quente e com isso sobe</a:t>
            </a:r>
          </a:p>
          <a:p>
            <a:r>
              <a:rPr lang="pt-BR" baseline="0" dirty="0" smtClean="0"/>
              <a:t>De forma equivalente o ar deve descer no polos</a:t>
            </a:r>
          </a:p>
          <a:p>
            <a:r>
              <a:rPr lang="pt-BR" baseline="0" dirty="0" smtClean="0"/>
              <a:t>Se a terra não girasse este fenômeno daria origem a corrente de </a:t>
            </a:r>
            <a:r>
              <a:rPr lang="pt-BR" baseline="0" dirty="0" err="1" smtClean="0"/>
              <a:t>conevecção</a:t>
            </a:r>
            <a:r>
              <a:rPr lang="pt-BR" baseline="0" dirty="0" smtClean="0"/>
              <a:t> enormes tendo como origem o equador e se dirigindo em direção</a:t>
            </a:r>
          </a:p>
          <a:p>
            <a:r>
              <a:rPr lang="pt-BR" baseline="0" dirty="0" smtClean="0"/>
              <a:t>ao polo norte ou sul e o ar frio do equador ira  circular em direção ao equador.</a:t>
            </a:r>
          </a:p>
          <a:p>
            <a:r>
              <a:rPr lang="pt-BR" baseline="0" dirty="0" smtClean="0"/>
              <a:t>O que resultaria em uma vento norte no hemisfério norte  e um vento sul no hemisfério sul.</a:t>
            </a:r>
          </a:p>
          <a:p>
            <a:r>
              <a:rPr lang="pt-BR" baseline="0" dirty="0" smtClean="0"/>
              <a:t> </a:t>
            </a:r>
          </a:p>
          <a:p>
            <a:endParaRPr lang="pt-BR" baseline="0" dirty="0" smtClean="0"/>
          </a:p>
          <a:p>
            <a:endParaRPr lang="pt-BR" baseline="0" dirty="0" smtClean="0"/>
          </a:p>
          <a:p>
            <a:endParaRPr lang="pt-BR" baseline="0" dirty="0" smtClean="0"/>
          </a:p>
          <a:p>
            <a:endParaRPr lang="pt-BR" baseline="0" dirty="0" smtClean="0"/>
          </a:p>
          <a:p>
            <a:endParaRPr lang="pt-BR" baseline="0" dirty="0" smtClean="0"/>
          </a:p>
          <a:p>
            <a:endParaRPr lang="pt-BR" dirty="0" smtClean="0"/>
          </a:p>
          <a:p>
            <a:endParaRPr lang="pt-BR" dirty="0" smtClean="0"/>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Wind is caused by differences in pressure. When a </a:t>
            </a:r>
            <a:r>
              <a:rPr lang="en-US" dirty="0" smtClean="0">
                <a:effectLst/>
                <a:hlinkClick r:id="rId3" tooltip="Pressure gradient force"/>
              </a:rPr>
              <a:t>difference in pressure</a:t>
            </a:r>
            <a:r>
              <a:rPr lang="en-US" dirty="0" smtClean="0">
                <a:effectLst/>
              </a:rPr>
              <a:t> exists, the air is accelerated from higher to lower pressure. On a rotating planet the air will be deflected by the </a:t>
            </a:r>
            <a:r>
              <a:rPr lang="en-US" dirty="0" err="1" smtClean="0">
                <a:effectLst/>
                <a:hlinkClick r:id="rId4" tooltip="Coriolis effect"/>
              </a:rPr>
              <a:t>Coriolis</a:t>
            </a:r>
            <a:r>
              <a:rPr lang="en-US" dirty="0" smtClean="0">
                <a:effectLst/>
                <a:hlinkClick r:id="rId4" tooltip="Coriolis effect"/>
              </a:rPr>
              <a:t> effect</a:t>
            </a:r>
            <a:r>
              <a:rPr lang="en-US" dirty="0" smtClean="0">
                <a:effectLst/>
              </a:rPr>
              <a:t>, except exactly on the equator. Globally, the two major driving factors of large scale winds (the </a:t>
            </a:r>
            <a:r>
              <a:rPr lang="en-US" dirty="0" smtClean="0">
                <a:effectLst/>
                <a:hlinkClick r:id="rId5" tooltip="Atmospheric circulation"/>
              </a:rPr>
              <a:t>atmospheric circulation</a:t>
            </a:r>
            <a:r>
              <a:rPr lang="en-US" dirty="0" smtClean="0">
                <a:effectLst/>
              </a:rPr>
              <a:t>) are the differential heating between the equator and the poles (difference in absorption of </a:t>
            </a:r>
            <a:r>
              <a:rPr lang="en-US" dirty="0" smtClean="0">
                <a:effectLst/>
                <a:hlinkClick r:id="rId6" tooltip="Solar energy"/>
              </a:rPr>
              <a:t>solar energy</a:t>
            </a:r>
            <a:r>
              <a:rPr lang="en-US" dirty="0" smtClean="0">
                <a:effectLst/>
              </a:rPr>
              <a:t> leading to </a:t>
            </a:r>
            <a:r>
              <a:rPr lang="en-US" dirty="0" smtClean="0">
                <a:effectLst/>
                <a:hlinkClick r:id="rId7" tooltip="Buoyancy force"/>
              </a:rPr>
              <a:t>buoyancy forces</a:t>
            </a:r>
            <a:r>
              <a:rPr lang="en-US" dirty="0" smtClean="0">
                <a:effectLst/>
              </a:rPr>
              <a:t>) and the </a:t>
            </a:r>
            <a:r>
              <a:rPr lang="en-US" dirty="0" smtClean="0">
                <a:effectLst/>
                <a:hlinkClick r:id="rId4" tooltip="Coriolis effect"/>
              </a:rPr>
              <a:t>rotation of the planet</a:t>
            </a:r>
            <a:r>
              <a:rPr lang="en-US" dirty="0" smtClean="0">
                <a:effectLst/>
              </a:rPr>
              <a:t>. Outside the tropics and aloft from frictional effects of the surface, the large-scale winds tend to approach </a:t>
            </a:r>
            <a:r>
              <a:rPr lang="en-US" dirty="0" smtClean="0">
                <a:effectLst/>
                <a:hlinkClick r:id="rId8" tooltip="Geostrophic balance"/>
              </a:rPr>
              <a:t>geostrophic balance</a:t>
            </a:r>
            <a:r>
              <a:rPr lang="en-US" dirty="0" smtClean="0">
                <a:effectLst/>
              </a:rPr>
              <a:t>. Near the Earth's surface, </a:t>
            </a:r>
            <a:r>
              <a:rPr lang="en-US" dirty="0" smtClean="0">
                <a:effectLst/>
                <a:hlinkClick r:id="rId9" tooltip="Friction"/>
              </a:rPr>
              <a:t>friction</a:t>
            </a:r>
            <a:r>
              <a:rPr lang="en-US" dirty="0" smtClean="0">
                <a:effectLst/>
              </a:rPr>
              <a:t> causes the wind to be slower than it would be otherwise. Surface friction also causes winds to blow more inward into low pressure areas.</a:t>
            </a:r>
            <a:r>
              <a:rPr lang="en-US" baseline="30000" dirty="0" smtClean="0">
                <a:effectLst/>
                <a:hlinkClick r:id="rId10"/>
              </a:rPr>
              <a:t>[1]</a:t>
            </a:r>
            <a:endParaRPr lang="en-US" baseline="30000" dirty="0" smtClean="0">
              <a:effectLst/>
            </a:endParaRPr>
          </a:p>
          <a:p>
            <a:endParaRPr lang="pt-BR" dirty="0"/>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14</a:t>
            </a:fld>
            <a:endParaRPr lang="pt-BR"/>
          </a:p>
        </p:txBody>
      </p:sp>
    </p:spTree>
    <p:extLst>
      <p:ext uri="{BB962C8B-B14F-4D97-AF65-F5344CB8AC3E}">
        <p14:creationId xmlns:p14="http://schemas.microsoft.com/office/powerpoint/2010/main" val="3694410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PT" sz="1200" b="0" i="0" kern="1200" dirty="0" smtClean="0">
                <a:solidFill>
                  <a:schemeClr val="tx1"/>
                </a:solidFill>
                <a:effectLst/>
                <a:latin typeface="+mn-lt"/>
                <a:ea typeface="+mn-ea"/>
                <a:cs typeface="+mn-cs"/>
              </a:rPr>
              <a:t>Tropopausa  -  Camada</a:t>
            </a:r>
            <a:r>
              <a:rPr lang="pt-PT" sz="1200" b="0" i="0" kern="1200" baseline="0" dirty="0" smtClean="0">
                <a:solidFill>
                  <a:schemeClr val="tx1"/>
                </a:solidFill>
                <a:effectLst/>
                <a:latin typeface="+mn-lt"/>
                <a:ea typeface="+mn-ea"/>
                <a:cs typeface="+mn-cs"/>
              </a:rPr>
              <a:t> ingermetiária entre a troposfera</a:t>
            </a:r>
          </a:p>
          <a:p>
            <a:pPr marL="0" marR="0" indent="0" algn="l" defTabSz="914400" rtl="0" eaLnBrk="1" fontAlgn="auto" latinLnBrk="0" hangingPunct="1">
              <a:lnSpc>
                <a:spcPct val="100000"/>
              </a:lnSpc>
              <a:spcBef>
                <a:spcPts val="0"/>
              </a:spcBef>
              <a:spcAft>
                <a:spcPts val="0"/>
              </a:spcAft>
              <a:buClrTx/>
              <a:buSzTx/>
              <a:buFontTx/>
              <a:buNone/>
              <a:tabLst/>
              <a:defRPr/>
            </a:pPr>
            <a:r>
              <a:rPr lang="pt-PT" sz="1200" b="0" i="0" kern="1200" baseline="0" dirty="0" smtClean="0">
                <a:solidFill>
                  <a:schemeClr val="tx1"/>
                </a:solidFill>
                <a:effectLst/>
                <a:latin typeface="+mn-lt"/>
                <a:ea typeface="+mn-ea"/>
                <a:cs typeface="+mn-cs"/>
              </a:rPr>
              <a:t> ( aproximandamente 12 km no equador)  e a estratosfera. </a:t>
            </a:r>
          </a:p>
          <a:p>
            <a:pPr marL="0" marR="0" indent="0" algn="l" defTabSz="914400" rtl="0" eaLnBrk="1" fontAlgn="auto" latinLnBrk="0" hangingPunct="1">
              <a:lnSpc>
                <a:spcPct val="100000"/>
              </a:lnSpc>
              <a:spcBef>
                <a:spcPts val="0"/>
              </a:spcBef>
              <a:spcAft>
                <a:spcPts val="0"/>
              </a:spcAft>
              <a:buClrTx/>
              <a:buSzTx/>
              <a:buFontTx/>
              <a:buNone/>
              <a:tabLst/>
              <a:defRPr/>
            </a:pPr>
            <a:r>
              <a:rPr lang="pt-PT" sz="1200" b="0" i="0" kern="1200" baseline="0" dirty="0" smtClean="0">
                <a:solidFill>
                  <a:schemeClr val="tx1"/>
                </a:solidFill>
                <a:effectLst/>
                <a:latin typeface="+mn-lt"/>
                <a:ea typeface="+mn-ea"/>
                <a:cs typeface="+mn-cs"/>
              </a:rPr>
              <a:t>Troposfera -  a temperatura diminui com a altitude e não com na estratosfera.</a:t>
            </a:r>
          </a:p>
          <a:p>
            <a:pPr marL="0" marR="0" indent="0" algn="l" defTabSz="914400" rtl="0" eaLnBrk="1" fontAlgn="auto" latinLnBrk="0" hangingPunct="1">
              <a:lnSpc>
                <a:spcPct val="100000"/>
              </a:lnSpc>
              <a:spcBef>
                <a:spcPts val="0"/>
              </a:spcBef>
              <a:spcAft>
                <a:spcPts val="0"/>
              </a:spcAft>
              <a:buClrTx/>
              <a:buSzTx/>
              <a:buFontTx/>
              <a:buNone/>
              <a:tabLst/>
              <a:defRPr/>
            </a:pPr>
            <a:endParaRPr lang="pt-PT"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pt-PT" sz="1200" b="0" i="0" kern="1200" dirty="0" smtClean="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15</a:t>
            </a:fld>
            <a:endParaRPr lang="pt-BR"/>
          </a:p>
        </p:txBody>
      </p:sp>
    </p:spTree>
    <p:extLst>
      <p:ext uri="{BB962C8B-B14F-4D97-AF65-F5344CB8AC3E}">
        <p14:creationId xmlns:p14="http://schemas.microsoft.com/office/powerpoint/2010/main" val="300232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Albedo -  </a:t>
            </a:r>
            <a:r>
              <a:rPr lang="pt-BR" sz="1200" b="0" i="0" kern="1200" dirty="0" smtClean="0">
                <a:solidFill>
                  <a:schemeClr val="tx1"/>
                </a:solidFill>
                <a:effectLst/>
                <a:latin typeface="+mn-lt"/>
                <a:ea typeface="+mn-ea"/>
                <a:cs typeface="+mn-cs"/>
              </a:rPr>
              <a:t>Ela é a razão entre a radiação refletida pela superfície e a radiação incidente sobre ela.</a:t>
            </a:r>
            <a:endParaRPr lang="pt-BR" dirty="0"/>
          </a:p>
        </p:txBody>
      </p:sp>
      <p:sp>
        <p:nvSpPr>
          <p:cNvPr id="4" name="Espaço Reservado para Número de Slide 3"/>
          <p:cNvSpPr>
            <a:spLocks noGrp="1"/>
          </p:cNvSpPr>
          <p:nvPr>
            <p:ph type="sldNum" sz="quarter" idx="10"/>
          </p:nvPr>
        </p:nvSpPr>
        <p:spPr/>
        <p:txBody>
          <a:bodyPr/>
          <a:lstStyle/>
          <a:p>
            <a:fld id="{718F00C2-ADAB-4DBC-9C46-7CD8286FB4FA}" type="slidenum">
              <a:rPr lang="pt-BR" smtClean="0"/>
              <a:t>18</a:t>
            </a:fld>
            <a:endParaRPr lang="pt-BR"/>
          </a:p>
        </p:txBody>
      </p:sp>
    </p:spTree>
    <p:extLst>
      <p:ext uri="{BB962C8B-B14F-4D97-AF65-F5344CB8AC3E}">
        <p14:creationId xmlns:p14="http://schemas.microsoft.com/office/powerpoint/2010/main" val="4025715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94B5E6CD-4CBE-4858-A9CC-7FE8617415F6}" type="datetimeFigureOut">
              <a:rPr lang="pt-BR" smtClean="0"/>
              <a:t>04/10/2015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BD57E6F0-FE52-4590-9BF2-1C894F8A184E}" type="slidenum">
              <a:rPr lang="pt-BR" smtClean="0"/>
              <a:t>‹nº›</a:t>
            </a:fld>
            <a:endParaRPr lang="pt-BR"/>
          </a:p>
        </p:txBody>
      </p:sp>
    </p:spTree>
    <p:extLst>
      <p:ext uri="{BB962C8B-B14F-4D97-AF65-F5344CB8AC3E}">
        <p14:creationId xmlns:p14="http://schemas.microsoft.com/office/powerpoint/2010/main" val="86948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94B5E6CD-4CBE-4858-A9CC-7FE8617415F6}" type="datetimeFigureOut">
              <a:rPr lang="pt-BR" smtClean="0"/>
              <a:t>04/10/2015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BD57E6F0-FE52-4590-9BF2-1C894F8A184E}" type="slidenum">
              <a:rPr lang="pt-BR" smtClean="0"/>
              <a:t>‹nº›</a:t>
            </a:fld>
            <a:endParaRPr lang="pt-BR"/>
          </a:p>
        </p:txBody>
      </p:sp>
    </p:spTree>
    <p:extLst>
      <p:ext uri="{BB962C8B-B14F-4D97-AF65-F5344CB8AC3E}">
        <p14:creationId xmlns:p14="http://schemas.microsoft.com/office/powerpoint/2010/main" val="393863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94B5E6CD-4CBE-4858-A9CC-7FE8617415F6}" type="datetimeFigureOut">
              <a:rPr lang="pt-BR" smtClean="0"/>
              <a:t>04/10/2015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BD57E6F0-FE52-4590-9BF2-1C894F8A184E}" type="slidenum">
              <a:rPr lang="pt-BR" smtClean="0"/>
              <a:t>‹nº›</a:t>
            </a:fld>
            <a:endParaRPr lang="pt-BR"/>
          </a:p>
        </p:txBody>
      </p:sp>
    </p:spTree>
    <p:extLst>
      <p:ext uri="{BB962C8B-B14F-4D97-AF65-F5344CB8AC3E}">
        <p14:creationId xmlns:p14="http://schemas.microsoft.com/office/powerpoint/2010/main" val="29728970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57200" y="274638"/>
            <a:ext cx="8229600" cy="5851525"/>
          </a:xfr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3" name="Espaço Reservado para Data 2"/>
          <p:cNvSpPr>
            <a:spLocks noGrp="1"/>
          </p:cNvSpPr>
          <p:nvPr>
            <p:ph type="dt" sz="half" idx="10"/>
          </p:nvPr>
        </p:nvSpPr>
        <p:spPr>
          <a:xfrm>
            <a:off x="6084888" y="6381750"/>
            <a:ext cx="3059112" cy="476250"/>
          </a:xfrm>
        </p:spPr>
        <p:txBody>
          <a:bodyPr/>
          <a:lstStyle>
            <a:lvl1pPr algn="l">
              <a:defRPr/>
            </a:lvl1pPr>
          </a:lstStyle>
          <a:p>
            <a:pPr>
              <a:defRPr/>
            </a:pPr>
            <a:r>
              <a:rPr lang="pt-BR"/>
              <a:t>SEPOC05</a:t>
            </a:r>
          </a:p>
          <a:p>
            <a:pPr>
              <a:defRPr/>
            </a:pPr>
            <a:r>
              <a:rPr lang="pt-BR"/>
              <a:t>Prof. Humberto Pinheiro, Ph.D.</a:t>
            </a:r>
          </a:p>
          <a:p>
            <a:pPr>
              <a:defRPr/>
            </a:pPr>
            <a:endParaRPr lang="pt-BR"/>
          </a:p>
        </p:txBody>
      </p:sp>
    </p:spTree>
    <p:extLst>
      <p:ext uri="{BB962C8B-B14F-4D97-AF65-F5344CB8AC3E}">
        <p14:creationId xmlns:p14="http://schemas.microsoft.com/office/powerpoint/2010/main" val="3743011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94B5E6CD-4CBE-4858-A9CC-7FE8617415F6}" type="datetimeFigureOut">
              <a:rPr lang="pt-BR" smtClean="0"/>
              <a:t>04/10/2015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BD57E6F0-FE52-4590-9BF2-1C894F8A184E}" type="slidenum">
              <a:rPr lang="pt-BR" smtClean="0"/>
              <a:t>‹nº›</a:t>
            </a:fld>
            <a:endParaRPr lang="pt-BR"/>
          </a:p>
        </p:txBody>
      </p:sp>
    </p:spTree>
    <p:extLst>
      <p:ext uri="{BB962C8B-B14F-4D97-AF65-F5344CB8AC3E}">
        <p14:creationId xmlns:p14="http://schemas.microsoft.com/office/powerpoint/2010/main" val="2955511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Espaço Reservado para Data 3"/>
          <p:cNvSpPr>
            <a:spLocks noGrp="1"/>
          </p:cNvSpPr>
          <p:nvPr>
            <p:ph type="dt" sz="half" idx="10"/>
          </p:nvPr>
        </p:nvSpPr>
        <p:spPr/>
        <p:txBody>
          <a:bodyPr/>
          <a:lstStyle/>
          <a:p>
            <a:fld id="{94B5E6CD-4CBE-4858-A9CC-7FE8617415F6}" type="datetimeFigureOut">
              <a:rPr lang="pt-BR" smtClean="0"/>
              <a:t>04/10/2015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BD57E6F0-FE52-4590-9BF2-1C894F8A184E}" type="slidenum">
              <a:rPr lang="pt-BR" smtClean="0"/>
              <a:t>‹nº›</a:t>
            </a:fld>
            <a:endParaRPr lang="pt-BR"/>
          </a:p>
        </p:txBody>
      </p:sp>
    </p:spTree>
    <p:extLst>
      <p:ext uri="{BB962C8B-B14F-4D97-AF65-F5344CB8AC3E}">
        <p14:creationId xmlns:p14="http://schemas.microsoft.com/office/powerpoint/2010/main" val="649418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94B5E6CD-4CBE-4858-A9CC-7FE8617415F6}" type="datetimeFigureOut">
              <a:rPr lang="pt-BR" smtClean="0"/>
              <a:t>04/10/2015</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BD57E6F0-FE52-4590-9BF2-1C894F8A184E}" type="slidenum">
              <a:rPr lang="pt-BR" smtClean="0"/>
              <a:t>‹nº›</a:t>
            </a:fld>
            <a:endParaRPr lang="pt-BR"/>
          </a:p>
        </p:txBody>
      </p:sp>
    </p:spTree>
    <p:extLst>
      <p:ext uri="{BB962C8B-B14F-4D97-AF65-F5344CB8AC3E}">
        <p14:creationId xmlns:p14="http://schemas.microsoft.com/office/powerpoint/2010/main" val="846870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94B5E6CD-4CBE-4858-A9CC-7FE8617415F6}" type="datetimeFigureOut">
              <a:rPr lang="pt-BR" smtClean="0"/>
              <a:t>04/10/2015</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BD57E6F0-FE52-4590-9BF2-1C894F8A184E}" type="slidenum">
              <a:rPr lang="pt-BR" smtClean="0"/>
              <a:t>‹nº›</a:t>
            </a:fld>
            <a:endParaRPr lang="pt-BR"/>
          </a:p>
        </p:txBody>
      </p:sp>
    </p:spTree>
    <p:extLst>
      <p:ext uri="{BB962C8B-B14F-4D97-AF65-F5344CB8AC3E}">
        <p14:creationId xmlns:p14="http://schemas.microsoft.com/office/powerpoint/2010/main" val="1904327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p>
            <a:fld id="{94B5E6CD-4CBE-4858-A9CC-7FE8617415F6}" type="datetimeFigureOut">
              <a:rPr lang="pt-BR" smtClean="0"/>
              <a:t>04/10/2015</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BD57E6F0-FE52-4590-9BF2-1C894F8A184E}" type="slidenum">
              <a:rPr lang="pt-BR" smtClean="0"/>
              <a:t>‹nº›</a:t>
            </a:fld>
            <a:endParaRPr lang="pt-BR"/>
          </a:p>
        </p:txBody>
      </p:sp>
    </p:spTree>
    <p:extLst>
      <p:ext uri="{BB962C8B-B14F-4D97-AF65-F5344CB8AC3E}">
        <p14:creationId xmlns:p14="http://schemas.microsoft.com/office/powerpoint/2010/main" val="2562421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94B5E6CD-4CBE-4858-A9CC-7FE8617415F6}" type="datetimeFigureOut">
              <a:rPr lang="pt-BR" smtClean="0"/>
              <a:t>04/10/2015</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BD57E6F0-FE52-4590-9BF2-1C894F8A184E}" type="slidenum">
              <a:rPr lang="pt-BR" smtClean="0"/>
              <a:t>‹nº›</a:t>
            </a:fld>
            <a:endParaRPr lang="pt-BR"/>
          </a:p>
        </p:txBody>
      </p:sp>
    </p:spTree>
    <p:extLst>
      <p:ext uri="{BB962C8B-B14F-4D97-AF65-F5344CB8AC3E}">
        <p14:creationId xmlns:p14="http://schemas.microsoft.com/office/powerpoint/2010/main" val="3095921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94B5E6CD-4CBE-4858-A9CC-7FE8617415F6}" type="datetimeFigureOut">
              <a:rPr lang="pt-BR" smtClean="0"/>
              <a:t>04/10/2015</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BD57E6F0-FE52-4590-9BF2-1C894F8A184E}" type="slidenum">
              <a:rPr lang="pt-BR" smtClean="0"/>
              <a:t>‹nº›</a:t>
            </a:fld>
            <a:endParaRPr lang="pt-BR"/>
          </a:p>
        </p:txBody>
      </p:sp>
    </p:spTree>
    <p:extLst>
      <p:ext uri="{BB962C8B-B14F-4D97-AF65-F5344CB8AC3E}">
        <p14:creationId xmlns:p14="http://schemas.microsoft.com/office/powerpoint/2010/main" val="2074271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94B5E6CD-4CBE-4858-A9CC-7FE8617415F6}" type="datetimeFigureOut">
              <a:rPr lang="pt-BR" smtClean="0"/>
              <a:t>04/10/2015</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BD57E6F0-FE52-4590-9BF2-1C894F8A184E}" type="slidenum">
              <a:rPr lang="pt-BR" smtClean="0"/>
              <a:t>‹nº›</a:t>
            </a:fld>
            <a:endParaRPr lang="pt-BR"/>
          </a:p>
        </p:txBody>
      </p:sp>
    </p:spTree>
    <p:extLst>
      <p:ext uri="{BB962C8B-B14F-4D97-AF65-F5344CB8AC3E}">
        <p14:creationId xmlns:p14="http://schemas.microsoft.com/office/powerpoint/2010/main" val="3124229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smtClean="0"/>
              <a:t>Clique para editar o título mestre</a:t>
            </a:r>
            <a:endParaRPr lang="pt-B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B5E6CD-4CBE-4858-A9CC-7FE8617415F6}" type="datetimeFigureOut">
              <a:rPr lang="pt-BR" smtClean="0"/>
              <a:t>04/10/2015</a:t>
            </a:fld>
            <a:endParaRPr lang="pt-B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57E6F0-FE52-4590-9BF2-1C894F8A184E}" type="slidenum">
              <a:rPr lang="pt-BR" smtClean="0"/>
              <a:t>‹nº›</a:t>
            </a:fld>
            <a:endParaRPr lang="pt-BR"/>
          </a:p>
        </p:txBody>
      </p:sp>
    </p:spTree>
    <p:extLst>
      <p:ext uri="{BB962C8B-B14F-4D97-AF65-F5344CB8AC3E}">
        <p14:creationId xmlns:p14="http://schemas.microsoft.com/office/powerpoint/2010/main" val="24108419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0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hyperlink" Target="#cite_note-btm2010-0"/><Relationship Id="rId4" Type="http://schemas.openxmlformats.org/officeDocument/2006/relationships/hyperlink" Target="http://en.wikipedia.org/wiki/BTM_Consult" TargetMode="External"/></Relationships>
</file>

<file path=ppt/slides/_rels/slide12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2.xml"/><Relationship Id="rId4" Type="http://schemas.openxmlformats.org/officeDocument/2006/relationships/image" Target="../media/image112.png"/></Relationships>
</file>

<file path=ppt/slides/_rels/slide1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2.xml"/><Relationship Id="rId4" Type="http://schemas.openxmlformats.org/officeDocument/2006/relationships/image" Target="../media/image117.png"/></Relationships>
</file>

<file path=ppt/slides/_rels/slide13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2.xml"/><Relationship Id="rId4" Type="http://schemas.openxmlformats.org/officeDocument/2006/relationships/image" Target="../media/image137.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2.xml"/><Relationship Id="rId4" Type="http://schemas.openxmlformats.org/officeDocument/2006/relationships/image" Target="../media/image140.png"/></Relationships>
</file>

<file path=ppt/slides/_rels/slide15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2.xml"/><Relationship Id="rId5" Type="http://schemas.openxmlformats.org/officeDocument/2006/relationships/image" Target="../media/image160.png"/><Relationship Id="rId4" Type="http://schemas.openxmlformats.org/officeDocument/2006/relationships/image" Target="../media/image159.png"/></Relationships>
</file>

<file path=ppt/slides/_rels/slide16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12.xml"/><Relationship Id="rId4" Type="http://schemas.openxmlformats.org/officeDocument/2006/relationships/image" Target="../media/image163.png"/></Relationships>
</file>

<file path=ppt/slides/_rels/slide16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12.xml"/><Relationship Id="rId4" Type="http://schemas.openxmlformats.org/officeDocument/2006/relationships/image" Target="../media/image166.png"/></Relationships>
</file>

<file path=ppt/slides/_rels/slide16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4.png"/><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12.xml"/><Relationship Id="rId4" Type="http://schemas.openxmlformats.org/officeDocument/2006/relationships/image" Target="../media/image180.png"/></Relationships>
</file>

<file path=ppt/slides/_rels/slide18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12.xml"/><Relationship Id="rId4" Type="http://schemas.openxmlformats.org/officeDocument/2006/relationships/image" Target="../media/image191.png"/></Relationships>
</file>

<file path=ppt/slides/_rels/slide19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12.xml"/><Relationship Id="rId4" Type="http://schemas.openxmlformats.org/officeDocument/2006/relationships/image" Target="../media/image196.png"/></Relationships>
</file>

<file path=ppt/slides/_rels/slide19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hyperlink" Target="#cite_note-btm2010-0"/><Relationship Id="rId4" Type="http://schemas.openxmlformats.org/officeDocument/2006/relationships/hyperlink" Target="http://en.wikipedia.org/wiki/BTM_Consult" TargetMode="External"/></Relationships>
</file>

<file path=ppt/slides/_rels/slide21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4.xml"/><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9.wmf"/><Relationship Id="rId4" Type="http://schemas.openxmlformats.org/officeDocument/2006/relationships/oleObject" Target="../embeddings/oleObject1.bin"/><Relationship Id="rId9" Type="http://schemas.openxmlformats.org/officeDocument/2006/relationships/image" Target="../media/image21.w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2.wmf"/><Relationship Id="rId4" Type="http://schemas.openxmlformats.org/officeDocument/2006/relationships/oleObject" Target="../embeddings/oleObject4.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3.wmf"/><Relationship Id="rId4" Type="http://schemas.openxmlformats.org/officeDocument/2006/relationships/oleObject" Target="../embeddings/oleObject5.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3.wmf"/><Relationship Id="rId5" Type="http://schemas.openxmlformats.org/officeDocument/2006/relationships/oleObject" Target="../embeddings/oleObject7.bin"/><Relationship Id="rId4" Type="http://schemas.openxmlformats.org/officeDocument/2006/relationships/image" Target="../media/image42.wmf"/></Relationships>
</file>

<file path=ppt/slides/_rels/slide6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hyperlink" Target="//upload.wikimedia.org/wikipedia/commons/b/b3/Streamlines_around_a_NACA_0012.svg"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2.wmf"/><Relationship Id="rId5" Type="http://schemas.openxmlformats.org/officeDocument/2006/relationships/oleObject" Target="../embeddings/oleObject8.bin"/><Relationship Id="rId4" Type="http://schemas.openxmlformats.org/officeDocument/2006/relationships/image" Target="../media/image53.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58.wmf"/><Relationship Id="rId4" Type="http://schemas.openxmlformats.org/officeDocument/2006/relationships/oleObject" Target="../embeddings/oleObject9.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oleObject" Target="../embeddings/oleObject10.bin"/></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60.wmf"/><Relationship Id="rId5" Type="http://schemas.openxmlformats.org/officeDocument/2006/relationships/image" Target="../media/image58.wmf"/><Relationship Id="rId4" Type="http://schemas.openxmlformats.org/officeDocument/2006/relationships/oleObject" Target="../embeddings/oleObject11.bin"/></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60.wmf"/><Relationship Id="rId5" Type="http://schemas.openxmlformats.org/officeDocument/2006/relationships/image" Target="../media/image58.wmf"/><Relationship Id="rId4" Type="http://schemas.openxmlformats.org/officeDocument/2006/relationships/oleObject" Target="../embeddings/oleObject12.bin"/></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oleObject" Target="../embeddings/oleObject13.bin"/></Relationships>
</file>

<file path=ppt/slides/_rels/slide8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63.png"/><Relationship Id="rId5" Type="http://schemas.openxmlformats.org/officeDocument/2006/relationships/image" Target="../media/image58.wmf"/><Relationship Id="rId4" Type="http://schemas.openxmlformats.org/officeDocument/2006/relationships/oleObject" Target="../embeddings/oleObject14.bin"/></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9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70.wmf"/><Relationship Id="rId5" Type="http://schemas.openxmlformats.org/officeDocument/2006/relationships/oleObject" Target="../embeddings/oleObject16.bin"/><Relationship Id="rId4" Type="http://schemas.openxmlformats.org/officeDocument/2006/relationships/image" Target="../media/image69.wmf"/></Relationships>
</file>

<file path=ppt/slides/_rels/slide9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755576" y="188640"/>
            <a:ext cx="7772400" cy="1470025"/>
          </a:xfrm>
        </p:spPr>
        <p:txBody>
          <a:bodyPr>
            <a:normAutofit/>
          </a:bodyPr>
          <a:lstStyle/>
          <a:p>
            <a:r>
              <a:rPr lang="pt-BR" sz="4800" dirty="0"/>
              <a:t>Sistema de Geração Eólica</a:t>
            </a:r>
          </a:p>
        </p:txBody>
      </p:sp>
      <p:sp>
        <p:nvSpPr>
          <p:cNvPr id="3" name="Subtítulo 2"/>
          <p:cNvSpPr>
            <a:spLocks noGrp="1"/>
          </p:cNvSpPr>
          <p:nvPr>
            <p:ph type="subTitle" idx="1"/>
          </p:nvPr>
        </p:nvSpPr>
        <p:spPr>
          <a:xfrm>
            <a:off x="1259632" y="2132856"/>
            <a:ext cx="6400800" cy="1752600"/>
          </a:xfrm>
        </p:spPr>
        <p:txBody>
          <a:bodyPr>
            <a:noAutofit/>
          </a:bodyPr>
          <a:lstStyle/>
          <a:p>
            <a:r>
              <a:rPr lang="pt-BR" dirty="0" smtClean="0">
                <a:solidFill>
                  <a:schemeClr val="tx1">
                    <a:lumMod val="75000"/>
                    <a:lumOff val="25000"/>
                  </a:schemeClr>
                </a:solidFill>
              </a:rPr>
              <a:t>Prof. Humberto Pinheiro, Ph.D.</a:t>
            </a:r>
          </a:p>
          <a:p>
            <a:r>
              <a:rPr lang="pt-BR" dirty="0" smtClean="0">
                <a:solidFill>
                  <a:schemeClr val="tx1">
                    <a:lumMod val="75000"/>
                    <a:lumOff val="25000"/>
                  </a:schemeClr>
                </a:solidFill>
              </a:rPr>
              <a:t>GEPOC – UFSM</a:t>
            </a:r>
          </a:p>
          <a:p>
            <a:endParaRPr lang="pt-BR" dirty="0">
              <a:solidFill>
                <a:schemeClr val="tx1">
                  <a:lumMod val="75000"/>
                  <a:lumOff val="25000"/>
                </a:schemeClr>
              </a:solidFill>
            </a:endParaRPr>
          </a:p>
          <a:p>
            <a:r>
              <a:rPr lang="pt-BR" dirty="0"/>
              <a:t>Sistemas de Geração renováveis de Energia Elétrica (DPEE914</a:t>
            </a:r>
            <a:r>
              <a:rPr lang="pt-BR" dirty="0" smtClean="0"/>
              <a:t>)</a:t>
            </a:r>
          </a:p>
          <a:p>
            <a:endParaRPr lang="pt-BR" dirty="0">
              <a:solidFill>
                <a:schemeClr val="tx1">
                  <a:lumMod val="75000"/>
                  <a:lumOff val="25000"/>
                </a:schemeClr>
              </a:solidFill>
            </a:endParaRPr>
          </a:p>
          <a:p>
            <a:r>
              <a:rPr lang="pt-BR" dirty="0" smtClean="0">
                <a:solidFill>
                  <a:schemeClr val="tx1">
                    <a:lumMod val="75000"/>
                    <a:lumOff val="25000"/>
                  </a:schemeClr>
                </a:solidFill>
              </a:rPr>
              <a:t>Outubro 2015</a:t>
            </a:r>
          </a:p>
          <a:p>
            <a:endParaRPr lang="pt-BR" dirty="0" smtClean="0">
              <a:solidFill>
                <a:schemeClr val="tx1">
                  <a:lumMod val="75000"/>
                  <a:lumOff val="25000"/>
                </a:schemeClr>
              </a:solidFill>
            </a:endParaRPr>
          </a:p>
          <a:p>
            <a:endParaRPr lang="pt-BR" dirty="0">
              <a:solidFill>
                <a:schemeClr val="tx1">
                  <a:lumMod val="75000"/>
                  <a:lumOff val="25000"/>
                </a:schemeClr>
              </a:solidFill>
            </a:endParaRPr>
          </a:p>
          <a:p>
            <a:endParaRPr lang="pt-BR" dirty="0" smtClean="0">
              <a:solidFill>
                <a:schemeClr val="tx1">
                  <a:lumMod val="75000"/>
                  <a:lumOff val="25000"/>
                </a:schemeClr>
              </a:solidFill>
            </a:endParaRPr>
          </a:p>
          <a:p>
            <a:endParaRPr lang="pt-BR" dirty="0" smtClean="0">
              <a:solidFill>
                <a:schemeClr val="tx1">
                  <a:lumMod val="75000"/>
                  <a:lumOff val="25000"/>
                </a:schemeClr>
              </a:solidFill>
            </a:endParaRPr>
          </a:p>
          <a:p>
            <a:endParaRPr lang="pt-BR" dirty="0" smtClean="0">
              <a:solidFill>
                <a:schemeClr val="tx1">
                  <a:lumMod val="75000"/>
                  <a:lumOff val="25000"/>
                </a:schemeClr>
              </a:solidFill>
            </a:endParaRPr>
          </a:p>
        </p:txBody>
      </p:sp>
    </p:spTree>
    <p:extLst>
      <p:ext uri="{BB962C8B-B14F-4D97-AF65-F5344CB8AC3E}">
        <p14:creationId xmlns:p14="http://schemas.microsoft.com/office/powerpoint/2010/main" val="29977655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to 4"/>
          <p:cNvCxnSpPr/>
          <p:nvPr/>
        </p:nvCxnSpPr>
        <p:spPr>
          <a:xfrm>
            <a:off x="251520" y="1052736"/>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
        <p:nvSpPr>
          <p:cNvPr id="3" name="CaixaDeTexto 2"/>
          <p:cNvSpPr txBox="1"/>
          <p:nvPr/>
        </p:nvSpPr>
        <p:spPr>
          <a:xfrm>
            <a:off x="395536" y="1700808"/>
            <a:ext cx="5400600" cy="5093702"/>
          </a:xfrm>
          <a:prstGeom prst="rect">
            <a:avLst/>
          </a:prstGeom>
          <a:noFill/>
        </p:spPr>
        <p:txBody>
          <a:bodyPr wrap="square" rtlCol="0">
            <a:spAutoFit/>
          </a:bodyPr>
          <a:lstStyle/>
          <a:p>
            <a:pPr marL="342900" indent="-342900" algn="just">
              <a:spcBef>
                <a:spcPts val="600"/>
              </a:spcBef>
              <a:spcAft>
                <a:spcPts val="1200"/>
              </a:spcAft>
              <a:buFont typeface="Wingdings" panose="05000000000000000000" pitchFamily="2" charset="2"/>
              <a:buChar char="ü"/>
            </a:pPr>
            <a:r>
              <a:rPr lang="pt-BR" sz="2400" dirty="0" smtClean="0"/>
              <a:t>Movimento ar sobre a superfície da terra</a:t>
            </a:r>
          </a:p>
          <a:p>
            <a:pPr marL="342900" indent="-342900" algn="just">
              <a:spcBef>
                <a:spcPts val="600"/>
              </a:spcBef>
              <a:spcAft>
                <a:spcPts val="1200"/>
              </a:spcAft>
              <a:buFont typeface="Wingdings" panose="05000000000000000000" pitchFamily="2" charset="2"/>
              <a:buChar char="ü"/>
            </a:pPr>
            <a:r>
              <a:rPr lang="pt-BR" sz="2400" dirty="0" smtClean="0"/>
              <a:t>Causado por Convecção que é o resultado da aquecimento não uniforme da superfície da terra</a:t>
            </a:r>
          </a:p>
          <a:p>
            <a:pPr marL="342900" indent="-342900" algn="just">
              <a:spcBef>
                <a:spcPts val="600"/>
              </a:spcBef>
              <a:spcAft>
                <a:spcPts val="1200"/>
              </a:spcAft>
              <a:buFont typeface="Wingdings" panose="05000000000000000000" pitchFamily="2" charset="2"/>
              <a:buChar char="ü"/>
            </a:pPr>
            <a:r>
              <a:rPr lang="pt-BR" sz="2400" dirty="0" smtClean="0"/>
              <a:t>O ar quente sobe o ar frio desce </a:t>
            </a:r>
          </a:p>
          <a:p>
            <a:pPr marL="342900" indent="-342900" algn="just">
              <a:spcBef>
                <a:spcPts val="600"/>
              </a:spcBef>
              <a:spcAft>
                <a:spcPts val="1200"/>
              </a:spcAft>
              <a:buFont typeface="Wingdings" panose="05000000000000000000" pitchFamily="2" charset="2"/>
              <a:buChar char="ü"/>
            </a:pPr>
            <a:r>
              <a:rPr lang="pt-BR" sz="2400" dirty="0" smtClean="0"/>
              <a:t>Ventos circulam das regiões de alta pressão para as de baixa pressão formando células</a:t>
            </a:r>
          </a:p>
          <a:p>
            <a:endParaRPr lang="pt-BR" dirty="0" smtClean="0"/>
          </a:p>
          <a:p>
            <a:endParaRPr lang="pt-BR" dirty="0" smtClean="0"/>
          </a:p>
          <a:p>
            <a:endParaRPr lang="pt-BR" dirty="0"/>
          </a:p>
        </p:txBody>
      </p:sp>
      <p:pic>
        <p:nvPicPr>
          <p:cNvPr id="36866" name="Picture 2" descr="http://geog.uoregon.edu/envchange/clim_animations/gifs/two_hgt500_web.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00192" y="1240438"/>
            <a:ext cx="5005293" cy="5518170"/>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p:cNvSpPr>
            <a:spLocks noGrp="1"/>
          </p:cNvSpPr>
          <p:nvPr>
            <p:ph type="title"/>
          </p:nvPr>
        </p:nvSpPr>
        <p:spPr>
          <a:xfrm>
            <a:off x="251520" y="53752"/>
            <a:ext cx="8892480" cy="1143000"/>
          </a:xfrm>
        </p:spPr>
        <p:txBody>
          <a:bodyPr>
            <a:normAutofit fontScale="90000"/>
          </a:bodyPr>
          <a:lstStyle/>
          <a:p>
            <a:pPr algn="l"/>
            <a:r>
              <a:rPr lang="pt-BR" dirty="0" smtClean="0"/>
              <a:t>Circulação Atmosférica – Escala Sinótica</a:t>
            </a:r>
            <a:endParaRPr lang="pt-BR" dirty="0"/>
          </a:p>
        </p:txBody>
      </p:sp>
    </p:spTree>
    <p:extLst>
      <p:ext uri="{BB962C8B-B14F-4D97-AF65-F5344CB8AC3E}">
        <p14:creationId xmlns:p14="http://schemas.microsoft.com/office/powerpoint/2010/main" val="89493273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ítulo 1"/>
          <p:cNvSpPr>
            <a:spLocks noGrp="1"/>
          </p:cNvSpPr>
          <p:nvPr>
            <p:ph type="title"/>
          </p:nvPr>
        </p:nvSpPr>
        <p:spPr/>
        <p:txBody>
          <a:bodyPr/>
          <a:lstStyle/>
          <a:p>
            <a:endParaRPr lang="pt-BR" smtClean="0"/>
          </a:p>
        </p:txBody>
      </p:sp>
      <p:sp>
        <p:nvSpPr>
          <p:cNvPr id="48131" name="Espaço Reservado para Conteúdo 2"/>
          <p:cNvSpPr>
            <a:spLocks noGrp="1"/>
          </p:cNvSpPr>
          <p:nvPr>
            <p:ph idx="1"/>
          </p:nvPr>
        </p:nvSpPr>
        <p:spPr/>
        <p:txBody>
          <a:bodyPr/>
          <a:lstStyle/>
          <a:p>
            <a:endParaRPr lang="pt-BR" smtClean="0"/>
          </a:p>
        </p:txBody>
      </p:sp>
      <p:pic>
        <p:nvPicPr>
          <p:cNvPr id="481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25" y="0"/>
            <a:ext cx="4537075" cy="657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279883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tângulo 3"/>
          <p:cNvSpPr>
            <a:spLocks noChangeArrowheads="1"/>
          </p:cNvSpPr>
          <p:nvPr/>
        </p:nvSpPr>
        <p:spPr bwMode="auto">
          <a:xfrm>
            <a:off x="428625" y="5643563"/>
            <a:ext cx="8001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pt-BR"/>
              <a:t>J. P. da Costa, J. Marques, H. A. Gründling, and H. Pinheiro, “Comportamento dinâmico do gerador de indução com dupla alimentação orientado no fluxo estatórico,” in </a:t>
            </a:r>
            <a:r>
              <a:rPr lang="pt-BR" i="1"/>
              <a:t>iSOBRAEP, 2005.</a:t>
            </a:r>
            <a:endParaRPr lang="pt-BR"/>
          </a:p>
        </p:txBody>
      </p:sp>
      <p:sp>
        <p:nvSpPr>
          <p:cNvPr id="49155"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pt-BR"/>
          </a:p>
        </p:txBody>
      </p:sp>
      <p:sp>
        <p:nvSpPr>
          <p:cNvPr id="49156"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pt-BR"/>
          </a:p>
        </p:txBody>
      </p:sp>
      <p:pic>
        <p:nvPicPr>
          <p:cNvPr id="4915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88" y="357188"/>
            <a:ext cx="6858000" cy="514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aixaDeTexto 7"/>
          <p:cNvSpPr txBox="1"/>
          <p:nvPr/>
        </p:nvSpPr>
        <p:spPr>
          <a:xfrm>
            <a:off x="6500813" y="357188"/>
            <a:ext cx="1357312" cy="369887"/>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dirty="0"/>
              <a:t>Plano s</a:t>
            </a:r>
            <a:endParaRPr lang="pt-BR" dirty="0"/>
          </a:p>
        </p:txBody>
      </p:sp>
    </p:spTree>
    <p:extLst>
      <p:ext uri="{BB962C8B-B14F-4D97-AF65-F5344CB8AC3E}">
        <p14:creationId xmlns:p14="http://schemas.microsoft.com/office/powerpoint/2010/main" val="265883544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0"/>
            <a:ext cx="56038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6039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ítulo 1"/>
          <p:cNvSpPr>
            <a:spLocks noGrp="1"/>
          </p:cNvSpPr>
          <p:nvPr>
            <p:ph type="title"/>
          </p:nvPr>
        </p:nvSpPr>
        <p:spPr/>
        <p:txBody>
          <a:bodyPr/>
          <a:lstStyle/>
          <a:p>
            <a:endParaRPr lang="pt-BR" smtClean="0"/>
          </a:p>
        </p:txBody>
      </p:sp>
      <p:sp>
        <p:nvSpPr>
          <p:cNvPr id="55299" name="Espaço Reservado para Conteúdo 2"/>
          <p:cNvSpPr>
            <a:spLocks noGrp="1"/>
          </p:cNvSpPr>
          <p:nvPr>
            <p:ph idx="1"/>
          </p:nvPr>
        </p:nvSpPr>
        <p:spPr/>
        <p:txBody>
          <a:bodyPr/>
          <a:lstStyle/>
          <a:p>
            <a:endParaRPr lang="pt-BR" smtClean="0"/>
          </a:p>
        </p:txBody>
      </p:sp>
      <p:pic>
        <p:nvPicPr>
          <p:cNvPr id="553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928688"/>
            <a:ext cx="7269163"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02131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04676"/>
            <a:ext cx="8229600" cy="11430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pt-BR" dirty="0"/>
              <a:t>  </a:t>
            </a:r>
            <a:r>
              <a:rPr lang="en-US" altLang="pt-BR" dirty="0" smtClean="0"/>
              <a:t> </a:t>
            </a:r>
            <a:r>
              <a:rPr lang="en-US" altLang="pt-BR" dirty="0" smtClean="0">
                <a:solidFill>
                  <a:schemeClr val="accent1">
                    <a:lumMod val="75000"/>
                  </a:schemeClr>
                </a:solidFill>
              </a:rPr>
              <a:t>Variable Speed Wind </a:t>
            </a:r>
            <a:r>
              <a:rPr lang="en-US" altLang="pt-BR" dirty="0">
                <a:solidFill>
                  <a:schemeClr val="accent1">
                    <a:lumMod val="75000"/>
                  </a:schemeClr>
                </a:solidFill>
              </a:rPr>
              <a:t>Turbines- DFIG</a:t>
            </a:r>
          </a:p>
          <a:p>
            <a:pPr marL="0" indent="0">
              <a:buNone/>
            </a:pPr>
            <a:r>
              <a:rPr lang="en-US" altLang="pt-BR" dirty="0" smtClean="0">
                <a:solidFill>
                  <a:schemeClr val="accent1">
                    <a:lumMod val="75000"/>
                  </a:schemeClr>
                </a:solidFill>
              </a:rPr>
              <a:t> </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1484784"/>
            <a:ext cx="8172400" cy="1899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928875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pt-BR" dirty="0"/>
              <a:t> </a:t>
            </a:r>
            <a:r>
              <a:rPr lang="en-US" altLang="pt-BR" dirty="0" smtClean="0"/>
              <a:t>   </a:t>
            </a:r>
            <a:r>
              <a:rPr lang="en-US" altLang="pt-BR" dirty="0" smtClean="0">
                <a:solidFill>
                  <a:schemeClr val="tx2">
                    <a:lumMod val="60000"/>
                    <a:lumOff val="40000"/>
                  </a:schemeClr>
                </a:solidFill>
              </a:rPr>
              <a:t>DFIG- Rotor Side Current Controller</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243" y="1594520"/>
            <a:ext cx="9192425" cy="2808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80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4436516"/>
            <a:ext cx="5757827"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77656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pt-BR" dirty="0"/>
              <a:t> </a:t>
            </a:r>
            <a:r>
              <a:rPr lang="en-US" altLang="pt-BR" dirty="0" smtClean="0"/>
              <a:t>   </a:t>
            </a:r>
            <a:r>
              <a:rPr lang="en-US" altLang="pt-BR" dirty="0" smtClean="0">
                <a:solidFill>
                  <a:schemeClr val="tx2">
                    <a:lumMod val="60000"/>
                    <a:lumOff val="40000"/>
                  </a:schemeClr>
                </a:solidFill>
              </a:rPr>
              <a:t>DFIG- Rotor Side Current Controller</a:t>
            </a:r>
          </a:p>
        </p:txBody>
      </p:sp>
      <p:pic>
        <p:nvPicPr>
          <p:cNvPr id="129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72816"/>
            <a:ext cx="7175083" cy="1296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9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325" y="3356992"/>
            <a:ext cx="4090375" cy="12069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9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4534817"/>
            <a:ext cx="4558215" cy="102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9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1673" y="5560069"/>
            <a:ext cx="3639677" cy="100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9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6700" y="5573958"/>
            <a:ext cx="2378943" cy="980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740343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pt-BR" dirty="0"/>
              <a:t> </a:t>
            </a:r>
            <a:r>
              <a:rPr lang="en-US" altLang="pt-BR" dirty="0" smtClean="0"/>
              <a:t>   </a:t>
            </a:r>
            <a:r>
              <a:rPr lang="en-US" altLang="pt-BR" dirty="0" smtClean="0">
                <a:solidFill>
                  <a:schemeClr val="tx2">
                    <a:lumMod val="60000"/>
                    <a:lumOff val="40000"/>
                  </a:schemeClr>
                </a:solidFill>
              </a:rPr>
              <a:t>DFIG- Rotor Side Current Controller</a:t>
            </a:r>
          </a:p>
        </p:txBody>
      </p:sp>
      <p:pic>
        <p:nvPicPr>
          <p:cNvPr id="130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134" y="2420888"/>
            <a:ext cx="7704138" cy="1487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aixaDeTexto 1"/>
          <p:cNvSpPr txBox="1"/>
          <p:nvPr/>
        </p:nvSpPr>
        <p:spPr>
          <a:xfrm>
            <a:off x="611560" y="1259632"/>
            <a:ext cx="4998715" cy="584775"/>
          </a:xfrm>
          <a:prstGeom prst="rect">
            <a:avLst/>
          </a:prstGeom>
          <a:noFill/>
        </p:spPr>
        <p:txBody>
          <a:bodyPr wrap="square" rtlCol="0">
            <a:spAutoFit/>
          </a:bodyPr>
          <a:lstStyle/>
          <a:p>
            <a:r>
              <a:rPr lang="en-US" sz="3200" dirty="0" smtClean="0"/>
              <a:t>Normal Operation </a:t>
            </a:r>
            <a:r>
              <a:rPr lang="en-US" sz="3200" dirty="0"/>
              <a:t>M</a:t>
            </a:r>
            <a:r>
              <a:rPr lang="en-US" sz="3200" dirty="0" smtClean="0"/>
              <a:t>ode</a:t>
            </a:r>
            <a:endParaRPr lang="en-US" sz="3200" dirty="0"/>
          </a:p>
        </p:txBody>
      </p:sp>
    </p:spTree>
    <p:extLst>
      <p:ext uri="{BB962C8B-B14F-4D97-AF65-F5344CB8AC3E}">
        <p14:creationId xmlns:p14="http://schemas.microsoft.com/office/powerpoint/2010/main" val="220784839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pt-BR" dirty="0"/>
              <a:t> </a:t>
            </a:r>
            <a:r>
              <a:rPr lang="en-US" altLang="pt-BR" dirty="0" smtClean="0"/>
              <a:t>   </a:t>
            </a:r>
            <a:r>
              <a:rPr lang="en-US" altLang="pt-BR" dirty="0" smtClean="0">
                <a:solidFill>
                  <a:schemeClr val="tx2">
                    <a:lumMod val="60000"/>
                    <a:lumOff val="40000"/>
                  </a:schemeClr>
                </a:solidFill>
              </a:rPr>
              <a:t>DFIG- Rotor Side Current Controller</a:t>
            </a:r>
          </a:p>
        </p:txBody>
      </p:sp>
      <p:sp>
        <p:nvSpPr>
          <p:cNvPr id="2" name="CaixaDeTexto 1"/>
          <p:cNvSpPr txBox="1"/>
          <p:nvPr/>
        </p:nvSpPr>
        <p:spPr>
          <a:xfrm>
            <a:off x="611560" y="1259632"/>
            <a:ext cx="4998715" cy="584775"/>
          </a:xfrm>
          <a:prstGeom prst="rect">
            <a:avLst/>
          </a:prstGeom>
          <a:noFill/>
        </p:spPr>
        <p:txBody>
          <a:bodyPr wrap="square" rtlCol="0">
            <a:spAutoFit/>
          </a:bodyPr>
          <a:lstStyle/>
          <a:p>
            <a:r>
              <a:rPr lang="en-US" sz="3200" dirty="0" smtClean="0"/>
              <a:t>Fault Operation </a:t>
            </a:r>
            <a:r>
              <a:rPr lang="en-US" sz="3200" dirty="0"/>
              <a:t>M</a:t>
            </a:r>
            <a:r>
              <a:rPr lang="en-US" sz="3200" dirty="0" smtClean="0"/>
              <a:t>ode</a:t>
            </a:r>
            <a:endParaRPr lang="en-US" sz="3200" dirty="0"/>
          </a:p>
        </p:txBody>
      </p:sp>
      <p:pic>
        <p:nvPicPr>
          <p:cNvPr id="131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54" y="2492896"/>
            <a:ext cx="8406118" cy="1608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377705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04676"/>
            <a:ext cx="8229600" cy="11430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pt-BR" dirty="0"/>
              <a:t>  </a:t>
            </a:r>
            <a:r>
              <a:rPr lang="en-US" altLang="pt-BR" dirty="0" smtClean="0"/>
              <a:t> </a:t>
            </a:r>
            <a:r>
              <a:rPr lang="en-US" altLang="pt-BR" dirty="0" smtClean="0">
                <a:solidFill>
                  <a:schemeClr val="accent1">
                    <a:lumMod val="75000"/>
                  </a:schemeClr>
                </a:solidFill>
              </a:rPr>
              <a:t>Variable Speed Wind </a:t>
            </a:r>
            <a:r>
              <a:rPr lang="en-US" altLang="pt-BR" dirty="0">
                <a:solidFill>
                  <a:schemeClr val="accent1">
                    <a:lumMod val="75000"/>
                  </a:schemeClr>
                </a:solidFill>
              </a:rPr>
              <a:t>Turbines- DFIG</a:t>
            </a:r>
          </a:p>
          <a:p>
            <a:pPr marL="0" indent="0">
              <a:buNone/>
            </a:pPr>
            <a:r>
              <a:rPr lang="en-US" altLang="pt-BR" dirty="0" smtClean="0">
                <a:solidFill>
                  <a:schemeClr val="accent1">
                    <a:lumMod val="75000"/>
                  </a:schemeClr>
                </a:solidFill>
              </a:rPr>
              <a:t> </a:t>
            </a:r>
          </a:p>
        </p:txBody>
      </p:sp>
      <p:pic>
        <p:nvPicPr>
          <p:cNvPr id="129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5" y="1449363"/>
            <a:ext cx="8485879" cy="4168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54776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http://media-3.web.britannica.com/eb-media/56/97256-004-E3540AD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0"/>
            <a:ext cx="6480720" cy="6832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635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04676"/>
            <a:ext cx="8229600" cy="11430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pt-BR" dirty="0"/>
              <a:t>  </a:t>
            </a:r>
            <a:r>
              <a:rPr lang="en-US" altLang="pt-BR" dirty="0" smtClean="0"/>
              <a:t> </a:t>
            </a:r>
            <a:r>
              <a:rPr lang="en-US" altLang="pt-BR" dirty="0" smtClean="0">
                <a:solidFill>
                  <a:schemeClr val="accent1">
                    <a:lumMod val="75000"/>
                  </a:schemeClr>
                </a:solidFill>
              </a:rPr>
              <a:t>Variable Speed Wind </a:t>
            </a:r>
            <a:r>
              <a:rPr lang="en-US" altLang="pt-BR" dirty="0">
                <a:solidFill>
                  <a:schemeClr val="accent1">
                    <a:lumMod val="75000"/>
                  </a:schemeClr>
                </a:solidFill>
              </a:rPr>
              <a:t>Turbines- DFIG</a:t>
            </a:r>
          </a:p>
          <a:p>
            <a:pPr marL="0" indent="0">
              <a:buNone/>
            </a:pPr>
            <a:r>
              <a:rPr lang="en-US" altLang="pt-BR" dirty="0" smtClean="0">
                <a:solidFill>
                  <a:schemeClr val="accent1">
                    <a:lumMod val="75000"/>
                  </a:schemeClr>
                </a:solidFill>
              </a:rPr>
              <a:t> </a:t>
            </a:r>
          </a:p>
        </p:txBody>
      </p:sp>
      <p:pic>
        <p:nvPicPr>
          <p:cNvPr id="129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5" y="1449363"/>
            <a:ext cx="8485879" cy="4168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078329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04676"/>
            <a:ext cx="8229600" cy="11430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pt-BR" dirty="0"/>
              <a:t>  </a:t>
            </a:r>
            <a:r>
              <a:rPr lang="en-US" altLang="pt-BR" dirty="0" smtClean="0"/>
              <a:t> </a:t>
            </a:r>
            <a:r>
              <a:rPr lang="en-US" altLang="pt-BR" dirty="0" smtClean="0">
                <a:solidFill>
                  <a:schemeClr val="accent1">
                    <a:lumMod val="75000"/>
                  </a:schemeClr>
                </a:solidFill>
              </a:rPr>
              <a:t>Variable Speed Wind </a:t>
            </a:r>
            <a:r>
              <a:rPr lang="en-US" altLang="pt-BR" dirty="0">
                <a:solidFill>
                  <a:schemeClr val="accent1">
                    <a:lumMod val="75000"/>
                  </a:schemeClr>
                </a:solidFill>
              </a:rPr>
              <a:t>Turbines- DFIG</a:t>
            </a:r>
          </a:p>
          <a:p>
            <a:pPr marL="0" indent="0">
              <a:buNone/>
            </a:pPr>
            <a:r>
              <a:rPr lang="en-US" altLang="pt-BR" dirty="0" smtClean="0">
                <a:solidFill>
                  <a:schemeClr val="accent1">
                    <a:lumMod val="75000"/>
                  </a:schemeClr>
                </a:solidFill>
              </a:rPr>
              <a:t> </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925" y="1052736"/>
            <a:ext cx="6983785" cy="5403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788874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36" y="332656"/>
            <a:ext cx="9187835" cy="603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92098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p:nvPr>
        </p:nvSpPr>
        <p:spPr/>
        <p:txBody>
          <a:bodyPr/>
          <a:lstStyle/>
          <a:p>
            <a:endParaRPr lang="pt-BR"/>
          </a:p>
        </p:txBody>
      </p:sp>
      <p:pic>
        <p:nvPicPr>
          <p:cNvPr id="133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88640"/>
            <a:ext cx="4914900" cy="6305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60001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476672"/>
            <a:ext cx="8568952" cy="5511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99764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pt-BR" dirty="0"/>
              <a:t>  </a:t>
            </a:r>
            <a:r>
              <a:rPr lang="en-US" altLang="pt-BR" dirty="0" smtClean="0"/>
              <a:t> </a:t>
            </a:r>
            <a:r>
              <a:rPr lang="en-US" altLang="pt-BR" dirty="0" smtClean="0">
                <a:solidFill>
                  <a:schemeClr val="accent1">
                    <a:lumMod val="75000"/>
                  </a:schemeClr>
                </a:solidFill>
              </a:rPr>
              <a:t>Variable Speed Wind Turbines Concepts </a:t>
            </a:r>
          </a:p>
        </p:txBody>
      </p:sp>
      <p:sp>
        <p:nvSpPr>
          <p:cNvPr id="6" name="CaixaDeTexto 5"/>
          <p:cNvSpPr txBox="1"/>
          <p:nvPr/>
        </p:nvSpPr>
        <p:spPr>
          <a:xfrm>
            <a:off x="1691680" y="1916832"/>
            <a:ext cx="5832648" cy="1077218"/>
          </a:xfrm>
          <a:prstGeom prst="rect">
            <a:avLst/>
          </a:prstGeom>
          <a:noFill/>
        </p:spPr>
        <p:txBody>
          <a:bodyPr wrap="square" rtlCol="0">
            <a:spAutoFit/>
          </a:bodyPr>
          <a:lstStyle/>
          <a:p>
            <a:endParaRPr lang="pt-BR" sz="3200" dirty="0" smtClean="0"/>
          </a:p>
          <a:p>
            <a:r>
              <a:rPr lang="en-US" sz="3200" dirty="0" smtClean="0"/>
              <a:t>WECS with Full Converter</a:t>
            </a:r>
            <a:endParaRPr lang="en-US" sz="3200" dirty="0"/>
          </a:p>
        </p:txBody>
      </p:sp>
    </p:spTree>
    <p:extLst>
      <p:ext uri="{BB962C8B-B14F-4D97-AF65-F5344CB8AC3E}">
        <p14:creationId xmlns:p14="http://schemas.microsoft.com/office/powerpoint/2010/main" val="55615622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pt-BR" dirty="0"/>
              <a:t>  </a:t>
            </a:r>
            <a:r>
              <a:rPr lang="en-US" altLang="pt-BR" dirty="0" smtClean="0"/>
              <a:t> </a:t>
            </a:r>
            <a:r>
              <a:rPr lang="en-US" altLang="pt-BR" dirty="0" smtClean="0">
                <a:solidFill>
                  <a:schemeClr val="accent1">
                    <a:lumMod val="75000"/>
                  </a:schemeClr>
                </a:solidFill>
              </a:rPr>
              <a:t>Variable Speed Wind Turbines - </a:t>
            </a:r>
            <a:r>
              <a:rPr lang="en-US" dirty="0">
                <a:solidFill>
                  <a:schemeClr val="accent1">
                    <a:lumMod val="75000"/>
                  </a:schemeClr>
                </a:solidFill>
              </a:rPr>
              <a:t>Full Converter</a:t>
            </a:r>
          </a:p>
          <a:p>
            <a:pPr marL="0" indent="0">
              <a:buNone/>
            </a:pPr>
            <a:endParaRPr lang="en-US" altLang="pt-BR" dirty="0" smtClean="0">
              <a:solidFill>
                <a:schemeClr val="accent1">
                  <a:lumMod val="75000"/>
                </a:schemeClr>
              </a:solidFill>
            </a:endParaRPr>
          </a:p>
        </p:txBody>
      </p:sp>
      <p:pic>
        <p:nvPicPr>
          <p:cNvPr id="129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262" y="1556792"/>
            <a:ext cx="7517515" cy="3218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724430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pt-BR" dirty="0"/>
              <a:t>  </a:t>
            </a:r>
            <a:r>
              <a:rPr lang="en-US" altLang="pt-BR" dirty="0" smtClean="0"/>
              <a:t> </a:t>
            </a:r>
            <a:r>
              <a:rPr lang="en-US" altLang="pt-BR" dirty="0" smtClean="0">
                <a:solidFill>
                  <a:schemeClr val="accent1">
                    <a:lumMod val="75000"/>
                  </a:schemeClr>
                </a:solidFill>
              </a:rPr>
              <a:t>Variable Speed Wind Turbines - </a:t>
            </a:r>
            <a:r>
              <a:rPr lang="en-US" dirty="0">
                <a:solidFill>
                  <a:schemeClr val="accent1">
                    <a:lumMod val="75000"/>
                  </a:schemeClr>
                </a:solidFill>
              </a:rPr>
              <a:t>Full Converter</a:t>
            </a:r>
          </a:p>
          <a:p>
            <a:pPr marL="0" indent="0">
              <a:buNone/>
            </a:pPr>
            <a:endParaRPr lang="en-US" altLang="pt-BR" dirty="0" smtClean="0">
              <a:solidFill>
                <a:schemeClr val="accent1">
                  <a:lumMod val="75000"/>
                </a:schemeClr>
              </a:solidFill>
            </a:endParaRPr>
          </a:p>
        </p:txBody>
      </p:sp>
      <p:pic>
        <p:nvPicPr>
          <p:cNvPr id="129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706275"/>
            <a:ext cx="7517515" cy="3218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0957" y="3212976"/>
            <a:ext cx="5565001"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482250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052736"/>
            <a:ext cx="6141034"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44196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484784"/>
            <a:ext cx="8435359" cy="385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4600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2915816" y="5797089"/>
            <a:ext cx="374441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6" name="Conector reto 5"/>
          <p:cNvCxnSpPr/>
          <p:nvPr/>
        </p:nvCxnSpPr>
        <p:spPr>
          <a:xfrm>
            <a:off x="251520" y="1052736"/>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
        <p:nvSpPr>
          <p:cNvPr id="3" name="Elipse 2"/>
          <p:cNvSpPr/>
          <p:nvPr/>
        </p:nvSpPr>
        <p:spPr>
          <a:xfrm>
            <a:off x="8570235" y="683366"/>
            <a:ext cx="1331640" cy="568863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8674" name="Picture 2" descr="http://www.esri.com/news/arcuser/0610/graphics/nospin_2-l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2058" y="2276872"/>
            <a:ext cx="2283620" cy="2069307"/>
          </a:xfrm>
          <a:prstGeom prst="rect">
            <a:avLst/>
          </a:prstGeom>
          <a:noFill/>
          <a:extLst>
            <a:ext uri="{909E8E84-426E-40DD-AFC4-6F175D3DCCD1}">
              <a14:hiddenFill xmlns:a14="http://schemas.microsoft.com/office/drawing/2010/main">
                <a:solidFill>
                  <a:srgbClr val="FFFFFF"/>
                </a:solidFill>
              </a14:hiddenFill>
            </a:ext>
          </a:extLst>
        </p:spPr>
      </p:pic>
      <p:sp>
        <p:nvSpPr>
          <p:cNvPr id="18" name="Título 1"/>
          <p:cNvSpPr>
            <a:spLocks noGrp="1"/>
          </p:cNvSpPr>
          <p:nvPr>
            <p:ph type="title"/>
          </p:nvPr>
        </p:nvSpPr>
        <p:spPr>
          <a:xfrm>
            <a:off x="0" y="0"/>
            <a:ext cx="8229600" cy="1143000"/>
          </a:xfrm>
        </p:spPr>
        <p:txBody>
          <a:bodyPr>
            <a:normAutofit/>
          </a:bodyPr>
          <a:lstStyle/>
          <a:p>
            <a:pPr algn="l"/>
            <a:r>
              <a:rPr lang="pt-BR" dirty="0"/>
              <a:t>Correntes de Ventos Globais</a:t>
            </a:r>
          </a:p>
        </p:txBody>
      </p:sp>
    </p:spTree>
    <p:extLst>
      <p:ext uri="{BB962C8B-B14F-4D97-AF65-F5344CB8AC3E}">
        <p14:creationId xmlns:p14="http://schemas.microsoft.com/office/powerpoint/2010/main" val="335868354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396552" y="125760"/>
            <a:ext cx="9144000" cy="1143000"/>
          </a:xfrm>
        </p:spPr>
        <p:txBody>
          <a:bodyPr>
            <a:normAutofit fontScale="90000"/>
          </a:bodyPr>
          <a:lstStyle/>
          <a:p>
            <a:pPr marL="0" indent="0"/>
            <a:r>
              <a:rPr lang="en-US" altLang="pt-BR" sz="3600" dirty="0">
                <a:solidFill>
                  <a:schemeClr val="accent1">
                    <a:lumMod val="75000"/>
                  </a:schemeClr>
                </a:solidFill>
              </a:rPr>
              <a:t>Variable Speed Wind Turbines - </a:t>
            </a:r>
            <a:r>
              <a:rPr lang="en-US" sz="3600" dirty="0">
                <a:solidFill>
                  <a:schemeClr val="accent1">
                    <a:lumMod val="75000"/>
                  </a:schemeClr>
                </a:solidFill>
              </a:rPr>
              <a:t>Full Converter</a:t>
            </a:r>
            <a:r>
              <a:rPr lang="en-US" dirty="0">
                <a:solidFill>
                  <a:schemeClr val="accent1">
                    <a:lumMod val="75000"/>
                  </a:schemeClr>
                </a:solidFill>
              </a:rPr>
              <a:t/>
            </a:r>
            <a:br>
              <a:rPr lang="en-US" dirty="0">
                <a:solidFill>
                  <a:schemeClr val="accent1">
                    <a:lumMod val="75000"/>
                  </a:schemeClr>
                </a:solidFill>
              </a:rPr>
            </a:br>
            <a:endParaRPr lang="en-US" altLang="pt-BR" dirty="0">
              <a:solidFill>
                <a:schemeClr val="accent1">
                  <a:lumMod val="75000"/>
                </a:schemeClr>
              </a:solidFill>
            </a:endParaRP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836441"/>
            <a:ext cx="5885086" cy="2484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 descr="E-82 108.5 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1612" y="1124744"/>
            <a:ext cx="2355461"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442902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306" y="332656"/>
            <a:ext cx="8868694"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tângulo 4"/>
          <p:cNvSpPr/>
          <p:nvPr/>
        </p:nvSpPr>
        <p:spPr>
          <a:xfrm>
            <a:off x="4355976" y="6211669"/>
            <a:ext cx="4572000" cy="646331"/>
          </a:xfrm>
          <a:prstGeom prst="rect">
            <a:avLst/>
          </a:prstGeom>
        </p:spPr>
        <p:txBody>
          <a:bodyPr>
            <a:spAutoFit/>
          </a:bodyPr>
          <a:lstStyle/>
          <a:p>
            <a:pPr>
              <a:defRPr/>
            </a:pPr>
            <a:r>
              <a:rPr lang="en-US" dirty="0"/>
              <a:t>(installed capacity) in 2010 by </a:t>
            </a:r>
            <a:r>
              <a:rPr lang="en-US" dirty="0">
                <a:hlinkClick r:id="rId4" action="ppaction://hlinkfile" tooltip="BTM Consult"/>
              </a:rPr>
              <a:t>BTM Consult</a:t>
            </a:r>
            <a:r>
              <a:rPr lang="en-US" dirty="0"/>
              <a:t>:</a:t>
            </a:r>
            <a:r>
              <a:rPr lang="en-US" baseline="30000" dirty="0">
                <a:hlinkClick r:id="rId5" action="ppaction://hlinkfile"/>
              </a:rPr>
              <a:t>[1]</a:t>
            </a:r>
            <a:endParaRPr lang="en-US" dirty="0"/>
          </a:p>
          <a:p>
            <a:endParaRPr lang="pt-BR" dirty="0"/>
          </a:p>
        </p:txBody>
      </p:sp>
    </p:spTree>
    <p:extLst>
      <p:ext uri="{BB962C8B-B14F-4D97-AF65-F5344CB8AC3E}">
        <p14:creationId xmlns:p14="http://schemas.microsoft.com/office/powerpoint/2010/main" val="114909661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pt-BR" dirty="0"/>
              <a:t>  </a:t>
            </a:r>
            <a:r>
              <a:rPr lang="en-US" altLang="pt-BR" dirty="0" smtClean="0"/>
              <a:t> </a:t>
            </a:r>
            <a:r>
              <a:rPr lang="en-US" altLang="pt-BR" dirty="0" smtClean="0">
                <a:solidFill>
                  <a:schemeClr val="accent1">
                    <a:lumMod val="75000"/>
                  </a:schemeClr>
                </a:solidFill>
              </a:rPr>
              <a:t>Variable Speed Wind Turbines - </a:t>
            </a:r>
            <a:r>
              <a:rPr lang="en-US" dirty="0">
                <a:solidFill>
                  <a:schemeClr val="accent1">
                    <a:lumMod val="75000"/>
                  </a:schemeClr>
                </a:solidFill>
              </a:rPr>
              <a:t>Full Converter</a:t>
            </a:r>
          </a:p>
          <a:p>
            <a:pPr marL="0" indent="0">
              <a:buNone/>
            </a:pPr>
            <a:endParaRPr lang="en-US" altLang="pt-BR" dirty="0" smtClean="0">
              <a:solidFill>
                <a:schemeClr val="accent1">
                  <a:lumMod val="75000"/>
                </a:schemeClr>
              </a:solidFill>
            </a:endParaRPr>
          </a:p>
        </p:txBody>
      </p:sp>
      <p:pic>
        <p:nvPicPr>
          <p:cNvPr id="130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1484784"/>
            <a:ext cx="8716440"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189513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75000"/>
                  </a:schemeClr>
                </a:solidFill>
              </a:rPr>
              <a:t>    Current Control of the Grid Side Inverter</a:t>
            </a:r>
            <a:endParaRPr lang="en-US" dirty="0">
              <a:solidFill>
                <a:schemeClr val="accent1">
                  <a:lumMod val="75000"/>
                </a:schemeClr>
              </a:solidFill>
            </a:endParaRPr>
          </a:p>
          <a:p>
            <a:pPr marL="0" indent="0">
              <a:buNone/>
            </a:pPr>
            <a:endParaRPr lang="en-US" altLang="pt-BR" dirty="0" smtClean="0">
              <a:solidFill>
                <a:schemeClr val="accent1">
                  <a:lumMod val="75000"/>
                </a:schemeClr>
              </a:solidFill>
            </a:endParaRPr>
          </a:p>
        </p:txBody>
      </p:sp>
      <p:pic>
        <p:nvPicPr>
          <p:cNvPr id="132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556792"/>
            <a:ext cx="8425368"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188551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75000"/>
                  </a:schemeClr>
                </a:solidFill>
              </a:rPr>
              <a:t>    Current Control of the Grid Side Inverter</a:t>
            </a:r>
            <a:endParaRPr lang="en-US" dirty="0">
              <a:solidFill>
                <a:schemeClr val="accent1">
                  <a:lumMod val="75000"/>
                </a:schemeClr>
              </a:solidFill>
            </a:endParaRPr>
          </a:p>
          <a:p>
            <a:pPr marL="0" indent="0">
              <a:buNone/>
            </a:pPr>
            <a:endParaRPr lang="en-US" altLang="pt-BR" dirty="0" smtClean="0">
              <a:solidFill>
                <a:schemeClr val="accent1">
                  <a:lumMod val="75000"/>
                </a:schemeClr>
              </a:solidFill>
            </a:endParaRPr>
          </a:p>
        </p:txBody>
      </p:sp>
      <p:pic>
        <p:nvPicPr>
          <p:cNvPr id="133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259632"/>
            <a:ext cx="5714250" cy="1512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87" y="3230972"/>
            <a:ext cx="5057771" cy="5183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486970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75000"/>
                  </a:schemeClr>
                </a:solidFill>
              </a:rPr>
              <a:t>    Current Control of the Grid Side Inverter</a:t>
            </a:r>
            <a:endParaRPr lang="en-US" dirty="0">
              <a:solidFill>
                <a:schemeClr val="accent1">
                  <a:lumMod val="75000"/>
                </a:schemeClr>
              </a:solidFill>
            </a:endParaRPr>
          </a:p>
          <a:p>
            <a:pPr marL="0" indent="0">
              <a:buNone/>
            </a:pPr>
            <a:endParaRPr lang="en-US" altLang="pt-BR" dirty="0" smtClean="0">
              <a:solidFill>
                <a:schemeClr val="accent1">
                  <a:lumMod val="75000"/>
                </a:schemeClr>
              </a:solidFill>
            </a:endParaRPr>
          </a:p>
        </p:txBody>
      </p:sp>
      <p:pic>
        <p:nvPicPr>
          <p:cNvPr id="134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484783"/>
            <a:ext cx="6489103" cy="3393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39197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75000"/>
                  </a:schemeClr>
                </a:solidFill>
              </a:rPr>
              <a:t>    Current Control of the Grid Side Inverter</a:t>
            </a:r>
            <a:endParaRPr lang="en-US" dirty="0">
              <a:solidFill>
                <a:schemeClr val="accent1">
                  <a:lumMod val="75000"/>
                </a:schemeClr>
              </a:solidFill>
            </a:endParaRPr>
          </a:p>
          <a:p>
            <a:pPr marL="0" indent="0">
              <a:buNone/>
            </a:pPr>
            <a:endParaRPr lang="en-US" altLang="pt-BR" dirty="0" smtClean="0">
              <a:solidFill>
                <a:schemeClr val="accent1">
                  <a:lumMod val="75000"/>
                </a:schemeClr>
              </a:solidFill>
            </a:endParaRPr>
          </a:p>
        </p:txBody>
      </p:sp>
      <p:pic>
        <p:nvPicPr>
          <p:cNvPr id="135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556792"/>
            <a:ext cx="5328592" cy="1157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5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3076572"/>
            <a:ext cx="7382923" cy="1288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007262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75000"/>
                  </a:schemeClr>
                </a:solidFill>
              </a:rPr>
              <a:t>    Current Control of the Grid Side Inverter</a:t>
            </a:r>
            <a:endParaRPr lang="en-US" dirty="0">
              <a:solidFill>
                <a:schemeClr val="accent1">
                  <a:lumMod val="75000"/>
                </a:schemeClr>
              </a:solidFill>
            </a:endParaRPr>
          </a:p>
          <a:p>
            <a:pPr marL="0" indent="0">
              <a:buNone/>
            </a:pPr>
            <a:endParaRPr lang="en-US" altLang="pt-BR" dirty="0" smtClean="0">
              <a:solidFill>
                <a:schemeClr val="accent1">
                  <a:lumMod val="75000"/>
                </a:schemeClr>
              </a:solidFill>
            </a:endParaRPr>
          </a:p>
        </p:txBody>
      </p:sp>
      <p:pic>
        <p:nvPicPr>
          <p:cNvPr id="136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86" y="1267073"/>
            <a:ext cx="5005012"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6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919" y="2889670"/>
            <a:ext cx="5117610" cy="1656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537450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75000"/>
                  </a:schemeClr>
                </a:solidFill>
              </a:rPr>
              <a:t>    Current Control of the Grid Side Inverter</a:t>
            </a:r>
            <a:endParaRPr lang="en-US" dirty="0">
              <a:solidFill>
                <a:schemeClr val="accent1">
                  <a:lumMod val="75000"/>
                </a:schemeClr>
              </a:solidFill>
            </a:endParaRPr>
          </a:p>
          <a:p>
            <a:pPr marL="0" indent="0">
              <a:buNone/>
            </a:pPr>
            <a:endParaRPr lang="en-US" altLang="pt-BR" dirty="0" smtClean="0">
              <a:solidFill>
                <a:schemeClr val="accent1">
                  <a:lumMod val="75000"/>
                </a:schemeClr>
              </a:solidFill>
            </a:endParaRPr>
          </a:p>
        </p:txBody>
      </p:sp>
      <p:pic>
        <p:nvPicPr>
          <p:cNvPr id="137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424" y="1240210"/>
            <a:ext cx="7596336" cy="1759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7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3135" y="4005064"/>
            <a:ext cx="4716524"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307820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75000"/>
                  </a:schemeClr>
                </a:solidFill>
              </a:rPr>
              <a:t>    Current Control of the Grid Side Inverter</a:t>
            </a:r>
            <a:endParaRPr lang="en-US" dirty="0">
              <a:solidFill>
                <a:schemeClr val="accent1">
                  <a:lumMod val="75000"/>
                </a:schemeClr>
              </a:solidFill>
            </a:endParaRPr>
          </a:p>
          <a:p>
            <a:pPr marL="0" indent="0">
              <a:buNone/>
            </a:pPr>
            <a:endParaRPr lang="en-US" altLang="pt-BR" dirty="0" smtClean="0">
              <a:solidFill>
                <a:schemeClr val="accent1">
                  <a:lumMod val="75000"/>
                </a:schemeClr>
              </a:solidFill>
            </a:endParaRPr>
          </a:p>
        </p:txBody>
      </p:sp>
      <p:pic>
        <p:nvPicPr>
          <p:cNvPr id="138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4293096"/>
            <a:ext cx="5714183" cy="864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3441" y="1259632"/>
            <a:ext cx="5509552" cy="221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76251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s://upload.wikimedia.org/wikipedia/commons/thumb/3/30/Globespin.gif/220px-Globespin.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16632" y="-180731"/>
            <a:ext cx="10950325" cy="70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67980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75000"/>
                  </a:schemeClr>
                </a:solidFill>
              </a:rPr>
              <a:t>    Current Control of the Grid Side Inverter</a:t>
            </a:r>
            <a:endParaRPr lang="en-US" dirty="0">
              <a:solidFill>
                <a:schemeClr val="accent1">
                  <a:lumMod val="75000"/>
                </a:schemeClr>
              </a:solidFill>
            </a:endParaRPr>
          </a:p>
          <a:p>
            <a:pPr marL="0" indent="0">
              <a:buNone/>
            </a:pPr>
            <a:endParaRPr lang="en-US" altLang="pt-BR" dirty="0" smtClean="0">
              <a:solidFill>
                <a:schemeClr val="accent1">
                  <a:lumMod val="75000"/>
                </a:schemeClr>
              </a:solidFill>
            </a:endParaRPr>
          </a:p>
        </p:txBody>
      </p:sp>
      <p:pic>
        <p:nvPicPr>
          <p:cNvPr id="138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5050" y="1412776"/>
            <a:ext cx="5714183" cy="864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9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738" y="2348308"/>
            <a:ext cx="6196576" cy="705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9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962" y="3429000"/>
            <a:ext cx="6826358"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471351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57150" y="-14288"/>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75000"/>
                  </a:schemeClr>
                </a:solidFill>
              </a:rPr>
              <a:t>    Current Control of the Grid Side Inverter</a:t>
            </a:r>
            <a:endParaRPr lang="en-US" dirty="0">
              <a:solidFill>
                <a:schemeClr val="accent1">
                  <a:lumMod val="75000"/>
                </a:schemeClr>
              </a:solidFill>
            </a:endParaRPr>
          </a:p>
          <a:p>
            <a:pPr marL="0" indent="0">
              <a:buNone/>
            </a:pPr>
            <a:endParaRPr lang="en-US" altLang="pt-BR" dirty="0" smtClean="0">
              <a:solidFill>
                <a:schemeClr val="accent1">
                  <a:lumMod val="75000"/>
                </a:schemeClr>
              </a:solidFill>
            </a:endParaRP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268760"/>
            <a:ext cx="7928768"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0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550" y="4930849"/>
            <a:ext cx="2647151" cy="1811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145392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0"/>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75000"/>
                  </a:schemeClr>
                </a:solidFill>
              </a:rPr>
              <a:t>    Current Control of the Grid Side Inverter</a:t>
            </a:r>
            <a:endParaRPr lang="en-US" dirty="0">
              <a:solidFill>
                <a:schemeClr val="accent1">
                  <a:lumMod val="75000"/>
                </a:schemeClr>
              </a:solidFill>
            </a:endParaRPr>
          </a:p>
          <a:p>
            <a:pPr marL="0" indent="0">
              <a:buNone/>
            </a:pPr>
            <a:endParaRPr lang="en-US" altLang="pt-BR" dirty="0" smtClean="0">
              <a:solidFill>
                <a:schemeClr val="accent1">
                  <a:lumMod val="75000"/>
                </a:schemeClr>
              </a:solidFill>
            </a:endParaRPr>
          </a:p>
        </p:txBody>
      </p:sp>
      <p:pic>
        <p:nvPicPr>
          <p:cNvPr id="140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676" y="1207591"/>
            <a:ext cx="7650850" cy="100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0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97" y="2512889"/>
            <a:ext cx="7336318" cy="1188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0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39" y="4041068"/>
            <a:ext cx="7735498" cy="648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539502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0"/>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75000"/>
                  </a:schemeClr>
                </a:solidFill>
              </a:rPr>
              <a:t>    Current Control of the Grid Side Inverter</a:t>
            </a:r>
            <a:endParaRPr lang="en-US" dirty="0">
              <a:solidFill>
                <a:schemeClr val="accent1">
                  <a:lumMod val="75000"/>
                </a:schemeClr>
              </a:solidFill>
            </a:endParaRPr>
          </a:p>
          <a:p>
            <a:pPr marL="0" indent="0">
              <a:buNone/>
            </a:pPr>
            <a:endParaRPr lang="en-US" altLang="pt-BR" dirty="0" smtClean="0">
              <a:solidFill>
                <a:schemeClr val="accent1">
                  <a:lumMod val="75000"/>
                </a:schemeClr>
              </a:solidFill>
            </a:endParaRP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1158974"/>
            <a:ext cx="4053266" cy="5445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296073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0"/>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75000"/>
                  </a:schemeClr>
                </a:solidFill>
              </a:rPr>
              <a:t>    Current Control of the Grid Side Inverter</a:t>
            </a:r>
            <a:endParaRPr lang="en-US" dirty="0">
              <a:solidFill>
                <a:schemeClr val="accent1">
                  <a:lumMod val="75000"/>
                </a:schemeClr>
              </a:solidFill>
            </a:endParaRPr>
          </a:p>
          <a:p>
            <a:pPr marL="0" indent="0">
              <a:buNone/>
            </a:pPr>
            <a:endParaRPr lang="en-US" altLang="pt-BR" dirty="0" smtClean="0">
              <a:solidFill>
                <a:schemeClr val="accent1">
                  <a:lumMod val="75000"/>
                </a:schemeClr>
              </a:solidFill>
            </a:endParaRPr>
          </a:p>
        </p:txBody>
      </p:sp>
      <p:pic>
        <p:nvPicPr>
          <p:cNvPr id="142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624" y="1357337"/>
            <a:ext cx="6825513" cy="3243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2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4869160"/>
            <a:ext cx="4010025"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697675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0"/>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75000"/>
                  </a:schemeClr>
                </a:solidFill>
              </a:rPr>
              <a:t>    Current Control of the Grid Side Inverter</a:t>
            </a:r>
            <a:endParaRPr lang="en-US" dirty="0">
              <a:solidFill>
                <a:schemeClr val="accent1">
                  <a:lumMod val="75000"/>
                </a:schemeClr>
              </a:solidFill>
            </a:endParaRPr>
          </a:p>
          <a:p>
            <a:pPr marL="0" indent="0">
              <a:buNone/>
            </a:pPr>
            <a:endParaRPr lang="en-US" altLang="pt-BR" dirty="0" smtClean="0">
              <a:solidFill>
                <a:schemeClr val="accent1">
                  <a:lumMod val="75000"/>
                </a:schemeClr>
              </a:solidFill>
            </a:endParaRPr>
          </a:p>
        </p:txBody>
      </p:sp>
      <p:pic>
        <p:nvPicPr>
          <p:cNvPr id="143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340768"/>
            <a:ext cx="3838575" cy="509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371446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34" y="476672"/>
            <a:ext cx="914400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48212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8680"/>
            <a:ext cx="8743950"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89717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28240"/>
            <a:ext cx="7562850" cy="613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91378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6" y="0"/>
            <a:ext cx="9226823" cy="6377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1579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2915816" y="5797089"/>
            <a:ext cx="374441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6" name="Conector reto 5"/>
          <p:cNvCxnSpPr/>
          <p:nvPr/>
        </p:nvCxnSpPr>
        <p:spPr>
          <a:xfrm>
            <a:off x="251520" y="1052736"/>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
        <p:nvSpPr>
          <p:cNvPr id="3" name="Elipse 2"/>
          <p:cNvSpPr/>
          <p:nvPr/>
        </p:nvSpPr>
        <p:spPr>
          <a:xfrm>
            <a:off x="8570235" y="683366"/>
            <a:ext cx="1331640" cy="568863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8674" name="Picture 2" descr="http://www.esri.com/news/arcuser/0610/graphics/nospin_2-l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2058" y="2276872"/>
            <a:ext cx="2283620" cy="206930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to 8"/>
          <p:cNvCxnSpPr/>
          <p:nvPr/>
        </p:nvCxnSpPr>
        <p:spPr>
          <a:xfrm>
            <a:off x="251520" y="1052736"/>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
        <p:nvSpPr>
          <p:cNvPr id="10" name="Título 1"/>
          <p:cNvSpPr>
            <a:spLocks noGrp="1"/>
          </p:cNvSpPr>
          <p:nvPr>
            <p:ph type="title"/>
          </p:nvPr>
        </p:nvSpPr>
        <p:spPr>
          <a:xfrm>
            <a:off x="0" y="0"/>
            <a:ext cx="8229600" cy="1143000"/>
          </a:xfrm>
        </p:spPr>
        <p:txBody>
          <a:bodyPr>
            <a:normAutofit/>
          </a:bodyPr>
          <a:lstStyle/>
          <a:p>
            <a:pPr algn="l"/>
            <a:r>
              <a:rPr lang="pt-BR" dirty="0"/>
              <a:t>Correntes de Ventos Globais</a:t>
            </a:r>
          </a:p>
        </p:txBody>
      </p:sp>
    </p:spTree>
    <p:extLst>
      <p:ext uri="{BB962C8B-B14F-4D97-AF65-F5344CB8AC3E}">
        <p14:creationId xmlns:p14="http://schemas.microsoft.com/office/powerpoint/2010/main" val="231535926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75000"/>
                  </a:schemeClr>
                </a:solidFill>
              </a:rPr>
              <a:t>    Current Control of the Grid Side Inverter</a:t>
            </a:r>
            <a:endParaRPr lang="en-US" dirty="0">
              <a:solidFill>
                <a:schemeClr val="accent1">
                  <a:lumMod val="75000"/>
                </a:schemeClr>
              </a:solidFill>
            </a:endParaRPr>
          </a:p>
          <a:p>
            <a:pPr marL="0" indent="0">
              <a:buNone/>
            </a:pPr>
            <a:endParaRPr lang="en-US" altLang="pt-BR" dirty="0" smtClean="0">
              <a:solidFill>
                <a:schemeClr val="accent1">
                  <a:lumMod val="75000"/>
                </a:schemeClr>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484784"/>
            <a:ext cx="8388425" cy="2192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246586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75000"/>
                  </a:schemeClr>
                </a:solidFill>
              </a:rPr>
              <a:t>    Current Control of the Grid Side Inverter</a:t>
            </a:r>
            <a:endParaRPr lang="en-US" dirty="0">
              <a:solidFill>
                <a:schemeClr val="accent1">
                  <a:lumMod val="75000"/>
                </a:schemeClr>
              </a:solidFill>
            </a:endParaRPr>
          </a:p>
          <a:p>
            <a:pPr marL="0" indent="0">
              <a:buNone/>
            </a:pPr>
            <a:endParaRPr lang="en-US" altLang="pt-BR" dirty="0" smtClean="0">
              <a:solidFill>
                <a:schemeClr val="accent1">
                  <a:lumMod val="75000"/>
                </a:schemeClr>
              </a:solidFill>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744" y="1484784"/>
            <a:ext cx="8537035" cy="3033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868388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75000"/>
                  </a:schemeClr>
                </a:solidFill>
              </a:rPr>
              <a:t>    Current Control of the Grid Side Inverter</a:t>
            </a:r>
            <a:endParaRPr lang="en-US" dirty="0">
              <a:solidFill>
                <a:schemeClr val="accent1">
                  <a:lumMod val="75000"/>
                </a:schemeClr>
              </a:solidFill>
            </a:endParaRPr>
          </a:p>
          <a:p>
            <a:pPr marL="0" indent="0">
              <a:buNone/>
            </a:pPr>
            <a:endParaRPr lang="en-US" altLang="pt-BR" dirty="0" smtClean="0">
              <a:solidFill>
                <a:schemeClr val="accent1">
                  <a:lumMod val="75000"/>
                </a:schemeClr>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115" y="1724248"/>
            <a:ext cx="7734300"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29131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75000"/>
                  </a:schemeClr>
                </a:solidFill>
              </a:rPr>
              <a:t>    Current Control of the Grid Side Inverter</a:t>
            </a:r>
            <a:endParaRPr lang="en-US" dirty="0">
              <a:solidFill>
                <a:schemeClr val="accent1">
                  <a:lumMod val="75000"/>
                </a:schemeClr>
              </a:solidFill>
            </a:endParaRPr>
          </a:p>
          <a:p>
            <a:pPr marL="0" indent="0">
              <a:buNone/>
            </a:pPr>
            <a:endParaRPr lang="en-US" altLang="pt-BR" dirty="0" smtClean="0">
              <a:solidFill>
                <a:schemeClr val="accent1">
                  <a:lumMod val="75000"/>
                </a:schemeClr>
              </a:solidFill>
            </a:endParaRPr>
          </a:p>
        </p:txBody>
      </p:sp>
      <p:pic>
        <p:nvPicPr>
          <p:cNvPr id="130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061" y="1628800"/>
            <a:ext cx="7131011"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812289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75000"/>
                  </a:schemeClr>
                </a:solidFill>
              </a:rPr>
              <a:t>    Current Control of the Grid Side Inverter</a:t>
            </a:r>
            <a:endParaRPr lang="en-US" dirty="0">
              <a:solidFill>
                <a:schemeClr val="accent1">
                  <a:lumMod val="75000"/>
                </a:schemeClr>
              </a:solidFill>
            </a:endParaRPr>
          </a:p>
          <a:p>
            <a:pPr marL="0" indent="0">
              <a:buNone/>
            </a:pPr>
            <a:endParaRPr lang="en-US" altLang="pt-BR" dirty="0" smtClean="0">
              <a:solidFill>
                <a:schemeClr val="accent1">
                  <a:lumMod val="75000"/>
                </a:schemeClr>
              </a:solidFill>
            </a:endParaRPr>
          </a:p>
        </p:txBody>
      </p:sp>
      <p:pic>
        <p:nvPicPr>
          <p:cNvPr id="130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061" y="1628800"/>
            <a:ext cx="7131011"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7083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75000"/>
                  </a:schemeClr>
                </a:solidFill>
              </a:rPr>
              <a:t>    Current Control of the Grid Side Inverter</a:t>
            </a:r>
            <a:endParaRPr lang="en-US" dirty="0">
              <a:solidFill>
                <a:schemeClr val="accent1">
                  <a:lumMod val="75000"/>
                </a:schemeClr>
              </a:solidFill>
            </a:endParaRPr>
          </a:p>
          <a:p>
            <a:pPr marL="0" indent="0">
              <a:buNone/>
            </a:pPr>
            <a:endParaRPr lang="en-US" altLang="pt-BR" dirty="0" smtClean="0">
              <a:solidFill>
                <a:schemeClr val="accent1">
                  <a:lumMod val="75000"/>
                </a:schemeClr>
              </a:solidFill>
            </a:endParaRPr>
          </a:p>
        </p:txBody>
      </p:sp>
      <p:pic>
        <p:nvPicPr>
          <p:cNvPr id="131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480" y="1259632"/>
            <a:ext cx="6431303" cy="1441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902658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75000"/>
                  </a:schemeClr>
                </a:solidFill>
              </a:rPr>
              <a:t>    Current Control of the Grid Side Inverter</a:t>
            </a:r>
            <a:endParaRPr lang="en-US" dirty="0">
              <a:solidFill>
                <a:schemeClr val="accent1">
                  <a:lumMod val="75000"/>
                </a:schemeClr>
              </a:solidFill>
            </a:endParaRPr>
          </a:p>
          <a:p>
            <a:pPr marL="0" indent="0">
              <a:buNone/>
            </a:pPr>
            <a:endParaRPr lang="en-US" altLang="pt-BR" dirty="0" smtClean="0">
              <a:solidFill>
                <a:schemeClr val="accent1">
                  <a:lumMod val="75000"/>
                </a:schemeClr>
              </a:solidFill>
            </a:endParaRPr>
          </a:p>
        </p:txBody>
      </p:sp>
      <p:pic>
        <p:nvPicPr>
          <p:cNvPr id="131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480" y="1259632"/>
            <a:ext cx="6431303" cy="1441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1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212976"/>
            <a:ext cx="7465172"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771946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75000"/>
                  </a:schemeClr>
                </a:solidFill>
              </a:rPr>
              <a:t>    Current Control of the Grid Side Inverter</a:t>
            </a:r>
            <a:endParaRPr lang="en-US" dirty="0">
              <a:solidFill>
                <a:schemeClr val="accent1">
                  <a:lumMod val="75000"/>
                </a:schemeClr>
              </a:solidFill>
            </a:endParaRPr>
          </a:p>
          <a:p>
            <a:pPr marL="0" indent="0">
              <a:buNone/>
            </a:pPr>
            <a:endParaRPr lang="en-US" altLang="pt-BR" dirty="0" smtClean="0">
              <a:solidFill>
                <a:schemeClr val="accent1">
                  <a:lumMod val="75000"/>
                </a:schemeClr>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92" y="1266825"/>
            <a:ext cx="9401175" cy="432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491663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75000"/>
                  </a:schemeClr>
                </a:solidFill>
              </a:rPr>
              <a:t>    Current Control of the Grid Side Inverter</a:t>
            </a:r>
            <a:endParaRPr lang="en-US" dirty="0">
              <a:solidFill>
                <a:schemeClr val="accent1">
                  <a:lumMod val="75000"/>
                </a:schemeClr>
              </a:solidFill>
            </a:endParaRPr>
          </a:p>
          <a:p>
            <a:pPr marL="0" indent="0">
              <a:buNone/>
            </a:pPr>
            <a:endParaRPr lang="en-US" altLang="pt-BR" dirty="0" smtClean="0">
              <a:solidFill>
                <a:schemeClr val="accent1">
                  <a:lumMod val="75000"/>
                </a:schemeClr>
              </a:solidFill>
            </a:endParaRPr>
          </a:p>
        </p:txBody>
      </p:sp>
      <p:pic>
        <p:nvPicPr>
          <p:cNvPr id="133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259632"/>
            <a:ext cx="5722518" cy="100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2492896"/>
            <a:ext cx="7549764" cy="2211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610260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75000"/>
                  </a:schemeClr>
                </a:solidFill>
              </a:rPr>
              <a:t>    Current Control of the Grid Side Inverter</a:t>
            </a:r>
            <a:endParaRPr lang="en-US" dirty="0">
              <a:solidFill>
                <a:schemeClr val="accent1">
                  <a:lumMod val="75000"/>
                </a:schemeClr>
              </a:solidFill>
            </a:endParaRPr>
          </a:p>
          <a:p>
            <a:pPr marL="0" indent="0">
              <a:buNone/>
            </a:pPr>
            <a:endParaRPr lang="en-US" altLang="pt-BR" dirty="0" smtClean="0">
              <a:solidFill>
                <a:schemeClr val="accent1">
                  <a:lumMod val="75000"/>
                </a:schemeClr>
              </a:solidFill>
            </a:endParaRPr>
          </a:p>
        </p:txBody>
      </p:sp>
      <p:pic>
        <p:nvPicPr>
          <p:cNvPr id="134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684821"/>
            <a:ext cx="8431384"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4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764941"/>
            <a:ext cx="7521013" cy="1771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4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798" y="4941168"/>
            <a:ext cx="4968552" cy="1296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59234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https://upload.wikimedia.org/wikipedia/commons/thumb/6/6d/Earth_Global_Circulation.jpg/400px-Earth_Global_Circul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428191"/>
            <a:ext cx="6298076" cy="54006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ector reto 6"/>
          <p:cNvCxnSpPr/>
          <p:nvPr/>
        </p:nvCxnSpPr>
        <p:spPr>
          <a:xfrm>
            <a:off x="251520" y="1052736"/>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9" name="Conector reto 8"/>
          <p:cNvCxnSpPr/>
          <p:nvPr/>
        </p:nvCxnSpPr>
        <p:spPr>
          <a:xfrm>
            <a:off x="251520" y="1052736"/>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
        <p:nvSpPr>
          <p:cNvPr id="10" name="Título 1"/>
          <p:cNvSpPr>
            <a:spLocks noGrp="1"/>
          </p:cNvSpPr>
          <p:nvPr>
            <p:ph type="title"/>
          </p:nvPr>
        </p:nvSpPr>
        <p:spPr>
          <a:xfrm>
            <a:off x="0" y="0"/>
            <a:ext cx="8229600" cy="1143000"/>
          </a:xfrm>
        </p:spPr>
        <p:txBody>
          <a:bodyPr>
            <a:normAutofit/>
          </a:bodyPr>
          <a:lstStyle/>
          <a:p>
            <a:pPr algn="l"/>
            <a:r>
              <a:rPr lang="pt-BR" dirty="0"/>
              <a:t>Correntes de Ventos Globais</a:t>
            </a:r>
          </a:p>
        </p:txBody>
      </p:sp>
    </p:spTree>
    <p:extLst>
      <p:ext uri="{BB962C8B-B14F-4D97-AF65-F5344CB8AC3E}">
        <p14:creationId xmlns:p14="http://schemas.microsoft.com/office/powerpoint/2010/main" val="231055476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75000"/>
                  </a:schemeClr>
                </a:solidFill>
              </a:rPr>
              <a:t>    Current Control of the Grid Side Inverter</a:t>
            </a:r>
            <a:endParaRPr lang="en-US" dirty="0">
              <a:solidFill>
                <a:schemeClr val="accent1">
                  <a:lumMod val="75000"/>
                </a:schemeClr>
              </a:solidFill>
            </a:endParaRPr>
          </a:p>
          <a:p>
            <a:pPr marL="0" indent="0">
              <a:buNone/>
            </a:pPr>
            <a:endParaRPr lang="en-US" altLang="pt-BR" dirty="0" smtClean="0">
              <a:solidFill>
                <a:schemeClr val="accent1">
                  <a:lumMod val="75000"/>
                </a:schemeClr>
              </a:solidFill>
            </a:endParaRPr>
          </a:p>
        </p:txBody>
      </p:sp>
      <p:pic>
        <p:nvPicPr>
          <p:cNvPr id="135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617" y="1196403"/>
            <a:ext cx="5265950" cy="1170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5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617" y="2715766"/>
            <a:ext cx="5558110" cy="1088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5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0" y="4365104"/>
            <a:ext cx="9135046"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80089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75000"/>
                  </a:schemeClr>
                </a:solidFill>
              </a:rPr>
              <a:t>    Current Control of the Grid Side Inverter</a:t>
            </a:r>
            <a:endParaRPr lang="en-US" dirty="0">
              <a:solidFill>
                <a:schemeClr val="accent1">
                  <a:lumMod val="75000"/>
                </a:schemeClr>
              </a:solidFill>
            </a:endParaRPr>
          </a:p>
          <a:p>
            <a:pPr marL="0" indent="0">
              <a:buNone/>
            </a:pPr>
            <a:endParaRPr lang="en-US" altLang="pt-BR" dirty="0" smtClean="0">
              <a:solidFill>
                <a:schemeClr val="accent1">
                  <a:lumMod val="75000"/>
                </a:schemeClr>
              </a:solidFill>
            </a:endParaRP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433" y="980728"/>
            <a:ext cx="4796159" cy="3287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6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4509120"/>
            <a:ext cx="7984812" cy="1512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043932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75000"/>
                  </a:schemeClr>
                </a:solidFill>
              </a:rPr>
              <a:t>    Current Control of the Grid Side Inverter</a:t>
            </a:r>
            <a:endParaRPr lang="en-US" dirty="0">
              <a:solidFill>
                <a:schemeClr val="accent1">
                  <a:lumMod val="75000"/>
                </a:schemeClr>
              </a:solidFill>
            </a:endParaRPr>
          </a:p>
          <a:p>
            <a:pPr marL="0" indent="0">
              <a:buNone/>
            </a:pPr>
            <a:endParaRPr lang="en-US" altLang="pt-BR" dirty="0" smtClean="0">
              <a:solidFill>
                <a:schemeClr val="accent1">
                  <a:lumMod val="75000"/>
                </a:schemeClr>
              </a:solidFill>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696" y="1556792"/>
            <a:ext cx="7757846" cy="39547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170359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75000"/>
                  </a:schemeClr>
                </a:solidFill>
              </a:rPr>
              <a:t>    Current Control of the Grid Side Inverter</a:t>
            </a:r>
            <a:endParaRPr lang="en-US" dirty="0">
              <a:solidFill>
                <a:schemeClr val="accent1">
                  <a:lumMod val="75000"/>
                </a:schemeClr>
              </a:solidFill>
            </a:endParaRPr>
          </a:p>
          <a:p>
            <a:pPr marL="0" indent="0">
              <a:buNone/>
            </a:pPr>
            <a:endParaRPr lang="en-US" altLang="pt-BR" dirty="0" smtClean="0">
              <a:solidFill>
                <a:schemeClr val="accent1">
                  <a:lumMod val="75000"/>
                </a:schemeClr>
              </a:solidFill>
            </a:endParaRPr>
          </a:p>
        </p:txBody>
      </p:sp>
      <p:pic>
        <p:nvPicPr>
          <p:cNvPr id="137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676" y="1259632"/>
            <a:ext cx="7620000" cy="2495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7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192" y="3544043"/>
            <a:ext cx="3109303" cy="3264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906202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lumMod val="75000"/>
                  </a:schemeClr>
                </a:solidFill>
              </a:rPr>
              <a:t>    Current Control of the Grid Side Inverter</a:t>
            </a:r>
            <a:endParaRPr lang="en-US" dirty="0">
              <a:solidFill>
                <a:schemeClr val="accent1">
                  <a:lumMod val="75000"/>
                </a:schemeClr>
              </a:solidFill>
            </a:endParaRPr>
          </a:p>
          <a:p>
            <a:pPr marL="0" indent="0">
              <a:buNone/>
            </a:pPr>
            <a:endParaRPr lang="en-US" altLang="pt-BR" dirty="0" smtClean="0">
              <a:solidFill>
                <a:schemeClr val="accent1">
                  <a:lumMod val="75000"/>
                </a:schemeClr>
              </a:solidFill>
            </a:endParaRPr>
          </a:p>
        </p:txBody>
      </p:sp>
      <p:pic>
        <p:nvPicPr>
          <p:cNvPr id="138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259036"/>
            <a:ext cx="6598651" cy="5112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848441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548680"/>
            <a:ext cx="7031875" cy="576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476635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188640"/>
            <a:ext cx="3676749" cy="6245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472219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0" y="188640"/>
            <a:ext cx="9144000" cy="6248400"/>
          </a:xfrm>
        </p:spPr>
        <p:txBody>
          <a:bodyPr/>
          <a:lstStyle/>
          <a:p>
            <a:pPr marL="0" indent="0">
              <a:buNone/>
            </a:pPr>
            <a:r>
              <a:rPr lang="en-US" dirty="0" smtClean="0"/>
              <a:t>Summary</a:t>
            </a:r>
            <a:endParaRPr lang="en-US" dirty="0"/>
          </a:p>
        </p:txBody>
      </p:sp>
      <p:pic>
        <p:nvPicPr>
          <p:cNvPr id="141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196752"/>
            <a:ext cx="6530608" cy="4688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301086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0" y="188640"/>
            <a:ext cx="9144000" cy="6248400"/>
          </a:xfrm>
        </p:spPr>
        <p:txBody>
          <a:bodyPr/>
          <a:lstStyle/>
          <a:p>
            <a:pPr marL="0" indent="0">
              <a:buNone/>
            </a:pPr>
            <a:r>
              <a:rPr lang="en-US" dirty="0" smtClean="0"/>
              <a:t>Summary</a:t>
            </a:r>
            <a:endParaRPr lang="en-US" dirty="0"/>
          </a:p>
        </p:txBody>
      </p:sp>
      <p:pic>
        <p:nvPicPr>
          <p:cNvPr id="142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124744"/>
            <a:ext cx="7292345"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16423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323528" y="404664"/>
            <a:ext cx="7416824" cy="984885"/>
          </a:xfrm>
          <a:prstGeom prst="rect">
            <a:avLst/>
          </a:prstGeom>
          <a:noFill/>
        </p:spPr>
        <p:txBody>
          <a:bodyPr wrap="square" rtlCol="0">
            <a:spAutoFit/>
          </a:bodyPr>
          <a:lstStyle/>
          <a:p>
            <a:r>
              <a:rPr lang="en-US" sz="4000" dirty="0"/>
              <a:t>Synchronism Methods</a:t>
            </a:r>
          </a:p>
          <a:p>
            <a:endParaRPr lang="pt-BR" dirty="0"/>
          </a:p>
        </p:txBody>
      </p:sp>
      <p:cxnSp>
        <p:nvCxnSpPr>
          <p:cNvPr id="5" name="Conector reto 4"/>
          <p:cNvCxnSpPr/>
          <p:nvPr/>
        </p:nvCxnSpPr>
        <p:spPr>
          <a:xfrm>
            <a:off x="179512" y="1268760"/>
            <a:ext cx="5616624"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757540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https://upload.wikimedia.org/wikipedia/commons/thumb/3/38/HadleyCross-sec.jpg/300px-HadleyCross-se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196752"/>
            <a:ext cx="6521063" cy="371700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to 4"/>
          <p:cNvCxnSpPr/>
          <p:nvPr/>
        </p:nvCxnSpPr>
        <p:spPr>
          <a:xfrm>
            <a:off x="251520" y="1052736"/>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
        <p:nvSpPr>
          <p:cNvPr id="6" name="Título 1"/>
          <p:cNvSpPr>
            <a:spLocks noGrp="1"/>
          </p:cNvSpPr>
          <p:nvPr>
            <p:ph type="title"/>
          </p:nvPr>
        </p:nvSpPr>
        <p:spPr>
          <a:xfrm>
            <a:off x="0" y="0"/>
            <a:ext cx="8229600" cy="1143000"/>
          </a:xfrm>
        </p:spPr>
        <p:txBody>
          <a:bodyPr>
            <a:normAutofit/>
          </a:bodyPr>
          <a:lstStyle/>
          <a:p>
            <a:pPr algn="l"/>
            <a:r>
              <a:rPr lang="pt-BR" dirty="0"/>
              <a:t>Correntes de Ventos Globais</a:t>
            </a:r>
          </a:p>
        </p:txBody>
      </p:sp>
    </p:spTree>
    <p:extLst>
      <p:ext uri="{BB962C8B-B14F-4D97-AF65-F5344CB8AC3E}">
        <p14:creationId xmlns:p14="http://schemas.microsoft.com/office/powerpoint/2010/main" val="331225793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323528" y="404664"/>
            <a:ext cx="7416824" cy="984885"/>
          </a:xfrm>
          <a:prstGeom prst="rect">
            <a:avLst/>
          </a:prstGeom>
          <a:noFill/>
        </p:spPr>
        <p:txBody>
          <a:bodyPr wrap="square" rtlCol="0">
            <a:spAutoFit/>
          </a:bodyPr>
          <a:lstStyle/>
          <a:p>
            <a:r>
              <a:rPr lang="en-US" sz="4000" dirty="0"/>
              <a:t>Synchronism Methods</a:t>
            </a:r>
          </a:p>
          <a:p>
            <a:endParaRPr lang="pt-BR" dirty="0"/>
          </a:p>
        </p:txBody>
      </p:sp>
      <p:cxnSp>
        <p:nvCxnSpPr>
          <p:cNvPr id="5" name="Conector reto 4"/>
          <p:cNvCxnSpPr/>
          <p:nvPr/>
        </p:nvCxnSpPr>
        <p:spPr>
          <a:xfrm>
            <a:off x="179512" y="1268760"/>
            <a:ext cx="5616624" cy="0"/>
          </a:xfrm>
          <a:prstGeom prst="line">
            <a:avLst/>
          </a:prstGeom>
        </p:spPr>
        <p:style>
          <a:lnRef idx="3">
            <a:schemeClr val="accent3"/>
          </a:lnRef>
          <a:fillRef idx="0">
            <a:schemeClr val="accent3"/>
          </a:fillRef>
          <a:effectRef idx="2">
            <a:schemeClr val="accent3"/>
          </a:effectRef>
          <a:fontRef idx="minor">
            <a:schemeClr val="tx1"/>
          </a:fontRef>
        </p:style>
      </p:cxnSp>
      <p:pic>
        <p:nvPicPr>
          <p:cNvPr id="1280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702223"/>
            <a:ext cx="8603704" cy="1899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80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3717032"/>
            <a:ext cx="6134528"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4340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323528" y="404664"/>
            <a:ext cx="7416824" cy="984885"/>
          </a:xfrm>
          <a:prstGeom prst="rect">
            <a:avLst/>
          </a:prstGeom>
          <a:noFill/>
        </p:spPr>
        <p:txBody>
          <a:bodyPr wrap="square" rtlCol="0">
            <a:spAutoFit/>
          </a:bodyPr>
          <a:lstStyle/>
          <a:p>
            <a:r>
              <a:rPr lang="en-US" sz="4000" dirty="0"/>
              <a:t>Synchronism Methods</a:t>
            </a:r>
          </a:p>
          <a:p>
            <a:endParaRPr lang="pt-BR" dirty="0"/>
          </a:p>
        </p:txBody>
      </p:sp>
      <p:cxnSp>
        <p:nvCxnSpPr>
          <p:cNvPr id="5" name="Conector reto 4"/>
          <p:cNvCxnSpPr/>
          <p:nvPr/>
        </p:nvCxnSpPr>
        <p:spPr>
          <a:xfrm>
            <a:off x="179512" y="1268760"/>
            <a:ext cx="5616624" cy="0"/>
          </a:xfrm>
          <a:prstGeom prst="line">
            <a:avLst/>
          </a:prstGeom>
        </p:spPr>
        <p:style>
          <a:lnRef idx="3">
            <a:schemeClr val="accent3"/>
          </a:lnRef>
          <a:fillRef idx="0">
            <a:schemeClr val="accent3"/>
          </a:fillRef>
          <a:effectRef idx="2">
            <a:schemeClr val="accent3"/>
          </a:effectRef>
          <a:fontRef idx="minor">
            <a:schemeClr val="tx1"/>
          </a:fontRef>
        </p:style>
      </p:cxn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7" y="2132856"/>
            <a:ext cx="7345001" cy="3087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90816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323528" y="404664"/>
            <a:ext cx="7416824" cy="984885"/>
          </a:xfrm>
          <a:prstGeom prst="rect">
            <a:avLst/>
          </a:prstGeom>
          <a:noFill/>
        </p:spPr>
        <p:txBody>
          <a:bodyPr wrap="square" rtlCol="0">
            <a:spAutoFit/>
          </a:bodyPr>
          <a:lstStyle/>
          <a:p>
            <a:r>
              <a:rPr lang="en-US" sz="4000" dirty="0"/>
              <a:t>Synchronism Methods</a:t>
            </a:r>
          </a:p>
          <a:p>
            <a:endParaRPr lang="pt-BR" dirty="0"/>
          </a:p>
        </p:txBody>
      </p:sp>
      <p:cxnSp>
        <p:nvCxnSpPr>
          <p:cNvPr id="5" name="Conector reto 4"/>
          <p:cNvCxnSpPr/>
          <p:nvPr/>
        </p:nvCxnSpPr>
        <p:spPr>
          <a:xfrm>
            <a:off x="179512" y="1268760"/>
            <a:ext cx="5616624" cy="0"/>
          </a:xfrm>
          <a:prstGeom prst="line">
            <a:avLst/>
          </a:prstGeom>
        </p:spPr>
        <p:style>
          <a:lnRef idx="3">
            <a:schemeClr val="accent3"/>
          </a:lnRef>
          <a:fillRef idx="0">
            <a:schemeClr val="accent3"/>
          </a:fillRef>
          <a:effectRef idx="2">
            <a:schemeClr val="accent3"/>
          </a:effectRef>
          <a:fontRef idx="minor">
            <a:schemeClr val="tx1"/>
          </a:fontRef>
        </p:style>
      </p:cxn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826" y="2934122"/>
            <a:ext cx="6816499" cy="1612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23743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323528" y="404664"/>
            <a:ext cx="7416824" cy="984885"/>
          </a:xfrm>
          <a:prstGeom prst="rect">
            <a:avLst/>
          </a:prstGeom>
          <a:noFill/>
        </p:spPr>
        <p:txBody>
          <a:bodyPr wrap="square" rtlCol="0">
            <a:spAutoFit/>
          </a:bodyPr>
          <a:lstStyle/>
          <a:p>
            <a:r>
              <a:rPr lang="en-US" sz="4000" dirty="0"/>
              <a:t>Synchronism Methods</a:t>
            </a:r>
          </a:p>
          <a:p>
            <a:endParaRPr lang="pt-BR" dirty="0"/>
          </a:p>
        </p:txBody>
      </p:sp>
      <p:cxnSp>
        <p:nvCxnSpPr>
          <p:cNvPr id="5" name="Conector reto 4"/>
          <p:cNvCxnSpPr/>
          <p:nvPr/>
        </p:nvCxnSpPr>
        <p:spPr>
          <a:xfrm>
            <a:off x="179512" y="1268760"/>
            <a:ext cx="5616624" cy="0"/>
          </a:xfrm>
          <a:prstGeom prst="line">
            <a:avLst/>
          </a:prstGeom>
        </p:spPr>
        <p:style>
          <a:lnRef idx="3">
            <a:schemeClr val="accent3"/>
          </a:lnRef>
          <a:fillRef idx="0">
            <a:schemeClr val="accent3"/>
          </a:fillRef>
          <a:effectRef idx="2">
            <a:schemeClr val="accent3"/>
          </a:effectRef>
          <a:fontRef idx="minor">
            <a:schemeClr val="tx1"/>
          </a:fontRef>
        </p:style>
      </p:cxnSp>
      <p:pic>
        <p:nvPicPr>
          <p:cNvPr id="130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988840"/>
            <a:ext cx="6711783" cy="2905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0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3195" y="5445224"/>
            <a:ext cx="5040560" cy="7303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796310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1052736"/>
            <a:ext cx="3312368" cy="9937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1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806" y="2227161"/>
            <a:ext cx="6021536" cy="1690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1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6223" y="4041068"/>
            <a:ext cx="6264696"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1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1607" y="4941168"/>
            <a:ext cx="3687934" cy="1556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453806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0" y="332656"/>
            <a:ext cx="9144000" cy="6248400"/>
          </a:xfrm>
        </p:spPr>
        <p:txBody>
          <a:bodyPr/>
          <a:lstStyle/>
          <a:p>
            <a:pPr marL="0" indent="0">
              <a:buNone/>
            </a:pPr>
            <a:r>
              <a:rPr lang="en-US" dirty="0" smtClean="0"/>
              <a:t>   Quadrature Shift Operator</a:t>
            </a:r>
            <a:endParaRPr lang="en-US" dirty="0"/>
          </a:p>
        </p:txBody>
      </p:sp>
      <p:pic>
        <p:nvPicPr>
          <p:cNvPr id="132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769" y="1412776"/>
            <a:ext cx="380092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2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937" y="2636912"/>
            <a:ext cx="3548761" cy="801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05747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0" y="332656"/>
            <a:ext cx="9144000" cy="6248400"/>
          </a:xfrm>
        </p:spPr>
        <p:txBody>
          <a:bodyPr/>
          <a:lstStyle/>
          <a:p>
            <a:pPr marL="0" indent="0">
              <a:buNone/>
            </a:pPr>
            <a:r>
              <a:rPr lang="en-US" dirty="0" smtClean="0"/>
              <a:t>   Quadrature Shift Operator</a:t>
            </a:r>
            <a:endParaRPr lang="en-US" dirty="0"/>
          </a:p>
        </p:txBody>
      </p:sp>
      <p:pic>
        <p:nvPicPr>
          <p:cNvPr id="132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769" y="1412776"/>
            <a:ext cx="380092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2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937" y="2636912"/>
            <a:ext cx="3548761" cy="801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2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2636911"/>
            <a:ext cx="4486250" cy="3627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6022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548680"/>
            <a:ext cx="4507913"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80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628800"/>
            <a:ext cx="5391150"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80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433" y="1390675"/>
            <a:ext cx="8191500" cy="466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489691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548680"/>
            <a:ext cx="4507913"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80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844824"/>
            <a:ext cx="5391150"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786907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548680"/>
            <a:ext cx="4507913"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9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329928"/>
            <a:ext cx="5341975" cy="5185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2381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pic>
        <p:nvPicPr>
          <p:cNvPr id="34818" name="Picture 2" descr="http://www.climatetheory.net/wp-content/uploads/2012/05/Hadley-cells-c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04" y="1353952"/>
            <a:ext cx="8884488" cy="547260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to 4"/>
          <p:cNvCxnSpPr/>
          <p:nvPr/>
        </p:nvCxnSpPr>
        <p:spPr>
          <a:xfrm>
            <a:off x="251520" y="1052736"/>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
        <p:nvSpPr>
          <p:cNvPr id="6" name="Título 1"/>
          <p:cNvSpPr>
            <a:spLocks noGrp="1"/>
          </p:cNvSpPr>
          <p:nvPr>
            <p:ph type="title"/>
          </p:nvPr>
        </p:nvSpPr>
        <p:spPr>
          <a:xfrm>
            <a:off x="0" y="0"/>
            <a:ext cx="8229600" cy="1143000"/>
          </a:xfrm>
        </p:spPr>
        <p:txBody>
          <a:bodyPr>
            <a:normAutofit/>
          </a:bodyPr>
          <a:lstStyle/>
          <a:p>
            <a:pPr algn="l"/>
            <a:r>
              <a:rPr lang="pt-BR" dirty="0"/>
              <a:t>Correntes de Ventos Globais</a:t>
            </a:r>
          </a:p>
        </p:txBody>
      </p:sp>
    </p:spTree>
    <p:extLst>
      <p:ext uri="{BB962C8B-B14F-4D97-AF65-F5344CB8AC3E}">
        <p14:creationId xmlns:p14="http://schemas.microsoft.com/office/powerpoint/2010/main" val="391827293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548680"/>
            <a:ext cx="4507913"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1323628"/>
            <a:ext cx="4898165" cy="4762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944857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548680"/>
            <a:ext cx="8722761" cy="2856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0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393" y="3645024"/>
            <a:ext cx="8420100"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54032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484784"/>
            <a:ext cx="4800600" cy="288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654496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980728"/>
            <a:ext cx="6148263" cy="427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899931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0" y="1255613"/>
            <a:ext cx="8841448"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tângulo 2"/>
          <p:cNvSpPr/>
          <p:nvPr/>
        </p:nvSpPr>
        <p:spPr>
          <a:xfrm>
            <a:off x="3707904" y="548680"/>
            <a:ext cx="1440160" cy="1296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3995936" y="5157192"/>
            <a:ext cx="1440160" cy="1296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59937481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620688"/>
            <a:ext cx="6502903" cy="5184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94895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556792"/>
            <a:ext cx="7694073" cy="3753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ítulo 1"/>
          <p:cNvSpPr txBox="1">
            <a:spLocks/>
          </p:cNvSpPr>
          <p:nvPr/>
        </p:nvSpPr>
        <p:spPr>
          <a:xfrm>
            <a:off x="0" y="188640"/>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pt-BR" dirty="0">
                <a:solidFill>
                  <a:schemeClr val="accent1">
                    <a:lumMod val="75000"/>
                  </a:schemeClr>
                </a:solidFill>
              </a:rPr>
              <a:t> </a:t>
            </a:r>
            <a:r>
              <a:rPr lang="en-US" altLang="pt-BR" dirty="0" smtClean="0">
                <a:solidFill>
                  <a:schemeClr val="accent1">
                    <a:lumMod val="75000"/>
                  </a:schemeClr>
                </a:solidFill>
              </a:rPr>
              <a:t>   LVRT</a:t>
            </a:r>
          </a:p>
        </p:txBody>
      </p:sp>
      <p:cxnSp>
        <p:nvCxnSpPr>
          <p:cNvPr id="5" name="Conector reto 4"/>
          <p:cNvCxnSpPr/>
          <p:nvPr/>
        </p:nvCxnSpPr>
        <p:spPr>
          <a:xfrm>
            <a:off x="142875" y="1071563"/>
            <a:ext cx="3750469" cy="0"/>
          </a:xfrm>
          <a:prstGeom prst="line">
            <a:avLst/>
          </a:prstGeom>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51864522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732" y="1196752"/>
            <a:ext cx="7694073" cy="3753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ítulo 1"/>
          <p:cNvSpPr txBox="1">
            <a:spLocks/>
          </p:cNvSpPr>
          <p:nvPr/>
        </p:nvSpPr>
        <p:spPr>
          <a:xfrm>
            <a:off x="0" y="188640"/>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pt-BR" dirty="0">
                <a:solidFill>
                  <a:schemeClr val="accent1">
                    <a:lumMod val="75000"/>
                  </a:schemeClr>
                </a:solidFill>
              </a:rPr>
              <a:t> </a:t>
            </a:r>
            <a:r>
              <a:rPr lang="en-US" altLang="pt-BR" dirty="0" smtClean="0">
                <a:solidFill>
                  <a:schemeClr val="accent1">
                    <a:lumMod val="75000"/>
                  </a:schemeClr>
                </a:solidFill>
              </a:rPr>
              <a:t>   LVRT</a:t>
            </a:r>
          </a:p>
        </p:txBody>
      </p:sp>
      <p:cxnSp>
        <p:nvCxnSpPr>
          <p:cNvPr id="5" name="Conector reto 4"/>
          <p:cNvCxnSpPr/>
          <p:nvPr/>
        </p:nvCxnSpPr>
        <p:spPr>
          <a:xfrm>
            <a:off x="142875" y="1071563"/>
            <a:ext cx="3750469" cy="0"/>
          </a:xfrm>
          <a:prstGeom prst="line">
            <a:avLst/>
          </a:prstGeom>
          <a:ln/>
        </p:spPr>
        <p:style>
          <a:lnRef idx="3">
            <a:schemeClr val="accent3"/>
          </a:lnRef>
          <a:fillRef idx="0">
            <a:schemeClr val="accent3"/>
          </a:fillRef>
          <a:effectRef idx="2">
            <a:schemeClr val="accent3"/>
          </a:effectRef>
          <a:fontRef idx="minor">
            <a:schemeClr val="tx1"/>
          </a:fontRef>
        </p:style>
      </p:cxnSp>
      <p:pic>
        <p:nvPicPr>
          <p:cNvPr id="138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409" y="5301208"/>
            <a:ext cx="2057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08634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188640"/>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pt-BR" dirty="0">
                <a:solidFill>
                  <a:schemeClr val="accent1">
                    <a:lumMod val="75000"/>
                  </a:schemeClr>
                </a:solidFill>
              </a:rPr>
              <a:t> </a:t>
            </a:r>
            <a:r>
              <a:rPr lang="en-US" altLang="pt-BR" dirty="0" smtClean="0">
                <a:solidFill>
                  <a:schemeClr val="accent1">
                    <a:lumMod val="75000"/>
                  </a:schemeClr>
                </a:solidFill>
              </a:rPr>
              <a:t>   LVRT</a:t>
            </a:r>
          </a:p>
        </p:txBody>
      </p:sp>
      <p:cxnSp>
        <p:nvCxnSpPr>
          <p:cNvPr id="5" name="Conector reto 4"/>
          <p:cNvCxnSpPr/>
          <p:nvPr/>
        </p:nvCxnSpPr>
        <p:spPr>
          <a:xfrm>
            <a:off x="142875" y="1071563"/>
            <a:ext cx="3750469" cy="0"/>
          </a:xfrm>
          <a:prstGeom prst="line">
            <a:avLst/>
          </a:prstGeom>
          <a:ln/>
        </p:spPr>
        <p:style>
          <a:lnRef idx="3">
            <a:schemeClr val="accent3"/>
          </a:lnRef>
          <a:fillRef idx="0">
            <a:schemeClr val="accent3"/>
          </a:fillRef>
          <a:effectRef idx="2">
            <a:schemeClr val="accent3"/>
          </a:effectRef>
          <a:fontRef idx="minor">
            <a:schemeClr val="tx1"/>
          </a:fontRef>
        </p:style>
      </p:cxn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73" y="1595065"/>
            <a:ext cx="7812424" cy="3744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511631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188640"/>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pt-BR" dirty="0">
                <a:solidFill>
                  <a:schemeClr val="accent1">
                    <a:lumMod val="75000"/>
                  </a:schemeClr>
                </a:solidFill>
              </a:rPr>
              <a:t> </a:t>
            </a:r>
            <a:r>
              <a:rPr lang="en-US" altLang="pt-BR" dirty="0" smtClean="0">
                <a:solidFill>
                  <a:schemeClr val="accent1">
                    <a:lumMod val="75000"/>
                  </a:schemeClr>
                </a:solidFill>
              </a:rPr>
              <a:t>   LVRT</a:t>
            </a:r>
          </a:p>
        </p:txBody>
      </p:sp>
      <p:cxnSp>
        <p:nvCxnSpPr>
          <p:cNvPr id="5" name="Conector reto 4"/>
          <p:cNvCxnSpPr/>
          <p:nvPr/>
        </p:nvCxnSpPr>
        <p:spPr>
          <a:xfrm>
            <a:off x="142875" y="1071563"/>
            <a:ext cx="3750469" cy="0"/>
          </a:xfrm>
          <a:prstGeom prst="line">
            <a:avLst/>
          </a:prstGeom>
          <a:ln/>
        </p:spPr>
        <p:style>
          <a:lnRef idx="3">
            <a:schemeClr val="accent3"/>
          </a:lnRef>
          <a:fillRef idx="0">
            <a:schemeClr val="accent3"/>
          </a:fillRef>
          <a:effectRef idx="2">
            <a:schemeClr val="accent3"/>
          </a:effectRef>
          <a:fontRef idx="minor">
            <a:schemeClr val="tx1"/>
          </a:fontRef>
        </p:style>
      </p:cxnSp>
      <p:sp>
        <p:nvSpPr>
          <p:cNvPr id="2" name="CaixaDeTexto 1"/>
          <p:cNvSpPr txBox="1"/>
          <p:nvPr/>
        </p:nvSpPr>
        <p:spPr>
          <a:xfrm>
            <a:off x="534442" y="1377642"/>
            <a:ext cx="5616624" cy="646331"/>
          </a:xfrm>
          <a:prstGeom prst="rect">
            <a:avLst/>
          </a:prstGeom>
          <a:noFill/>
        </p:spPr>
        <p:txBody>
          <a:bodyPr wrap="square" rtlCol="0">
            <a:spAutoFit/>
          </a:bodyPr>
          <a:lstStyle/>
          <a:p>
            <a:r>
              <a:rPr lang="en-US" sz="3600" dirty="0" smtClean="0"/>
              <a:t>Motivation</a:t>
            </a:r>
            <a:endParaRPr lang="en-US" sz="3600" dirty="0"/>
          </a:p>
        </p:txBody>
      </p:sp>
      <p:sp>
        <p:nvSpPr>
          <p:cNvPr id="7" name="CaixaDeTexto 6"/>
          <p:cNvSpPr txBox="1"/>
          <p:nvPr/>
        </p:nvSpPr>
        <p:spPr>
          <a:xfrm>
            <a:off x="755576" y="2538521"/>
            <a:ext cx="8064896" cy="830997"/>
          </a:xfrm>
          <a:prstGeom prst="rect">
            <a:avLst/>
          </a:prstGeom>
          <a:noFill/>
        </p:spPr>
        <p:txBody>
          <a:bodyPr wrap="square" rtlCol="0">
            <a:spAutoFit/>
          </a:bodyPr>
          <a:lstStyle/>
          <a:p>
            <a:pPr marL="514350" indent="-514350">
              <a:buAutoNum type="romanLcParenBoth"/>
            </a:pPr>
            <a:r>
              <a:rPr lang="en-US" sz="2400" dirty="0" smtClean="0"/>
              <a:t>To minimize the loss of generation during grid fault</a:t>
            </a:r>
          </a:p>
          <a:p>
            <a:pPr marL="514350" indent="-514350">
              <a:buAutoNum type="romanLcParenBoth"/>
            </a:pPr>
            <a:r>
              <a:rPr lang="en-US" sz="2400" dirty="0" smtClean="0"/>
              <a:t>To improve the network voltage profile</a:t>
            </a:r>
            <a:endParaRPr lang="en-US" sz="2400" dirty="0"/>
          </a:p>
        </p:txBody>
      </p:sp>
    </p:spTree>
    <p:extLst>
      <p:ext uri="{BB962C8B-B14F-4D97-AF65-F5344CB8AC3E}">
        <p14:creationId xmlns:p14="http://schemas.microsoft.com/office/powerpoint/2010/main" val="2792300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to 4"/>
          <p:cNvCxnSpPr/>
          <p:nvPr/>
        </p:nvCxnSpPr>
        <p:spPr>
          <a:xfrm>
            <a:off x="251520" y="1052736"/>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
        <p:nvSpPr>
          <p:cNvPr id="4" name="CaixaDeTexto 3"/>
          <p:cNvSpPr txBox="1"/>
          <p:nvPr/>
        </p:nvSpPr>
        <p:spPr>
          <a:xfrm>
            <a:off x="251520" y="1268760"/>
            <a:ext cx="5652628" cy="3539430"/>
          </a:xfrm>
          <a:prstGeom prst="rect">
            <a:avLst/>
          </a:prstGeom>
          <a:noFill/>
        </p:spPr>
        <p:txBody>
          <a:bodyPr wrap="square" rtlCol="0">
            <a:spAutoFit/>
          </a:bodyPr>
          <a:lstStyle/>
          <a:p>
            <a:r>
              <a:rPr lang="pt-BR" sz="2800" dirty="0" smtClean="0"/>
              <a:t>PGF : </a:t>
            </a:r>
            <a:r>
              <a:rPr lang="pt-BR" sz="2800" dirty="0" err="1" smtClean="0"/>
              <a:t>Pressure</a:t>
            </a:r>
            <a:r>
              <a:rPr lang="pt-BR" sz="2800" dirty="0" smtClean="0"/>
              <a:t> </a:t>
            </a:r>
            <a:r>
              <a:rPr lang="pt-BR" sz="2800" dirty="0" err="1" smtClean="0"/>
              <a:t>Gradient</a:t>
            </a:r>
            <a:r>
              <a:rPr lang="pt-BR" sz="2800" dirty="0" smtClean="0"/>
              <a:t> Force</a:t>
            </a:r>
          </a:p>
          <a:p>
            <a:r>
              <a:rPr lang="pt-BR" sz="2800" dirty="0" smtClean="0"/>
              <a:t>Quanto Maior PGF mais fortes são os ventos</a:t>
            </a:r>
          </a:p>
          <a:p>
            <a:endParaRPr lang="pt-BR" sz="2800" dirty="0"/>
          </a:p>
          <a:p>
            <a:r>
              <a:rPr lang="pt-BR" sz="2800" dirty="0" smtClean="0"/>
              <a:t>Fatores</a:t>
            </a:r>
          </a:p>
          <a:p>
            <a:r>
              <a:rPr lang="pt-BR" sz="2800" dirty="0" smtClean="0"/>
              <a:t>    Característica locais de Topografia</a:t>
            </a:r>
          </a:p>
          <a:p>
            <a:r>
              <a:rPr lang="pt-BR" sz="2800" dirty="0"/>
              <a:t> </a:t>
            </a:r>
            <a:r>
              <a:rPr lang="pt-BR" sz="2800" dirty="0" smtClean="0"/>
              <a:t>   Albedo de superfície - cobertura</a:t>
            </a:r>
          </a:p>
          <a:p>
            <a:endParaRPr lang="pt-BR" sz="2800" dirty="0"/>
          </a:p>
        </p:txBody>
      </p:sp>
      <p:pic>
        <p:nvPicPr>
          <p:cNvPr id="27652" name="Picture 4" descr="https://www.ec.gc.ca/meteo-weather/279AC7ED-E09D-4E2A-A884-57321EA46B24/figure2a_e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148" y="2262658"/>
            <a:ext cx="3802013" cy="4517243"/>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p:cNvSpPr>
            <a:spLocks noGrp="1"/>
          </p:cNvSpPr>
          <p:nvPr>
            <p:ph type="title"/>
          </p:nvPr>
        </p:nvSpPr>
        <p:spPr>
          <a:xfrm>
            <a:off x="251520" y="53752"/>
            <a:ext cx="8892480" cy="1143000"/>
          </a:xfrm>
        </p:spPr>
        <p:txBody>
          <a:bodyPr>
            <a:normAutofit/>
          </a:bodyPr>
          <a:lstStyle/>
          <a:p>
            <a:pPr algn="l"/>
            <a:r>
              <a:rPr lang="pt-BR" dirty="0" smtClean="0"/>
              <a:t>Circulação Atmosférica – </a:t>
            </a:r>
            <a:r>
              <a:rPr lang="pt-BR" dirty="0" err="1" smtClean="0"/>
              <a:t>Mesoescala</a:t>
            </a:r>
            <a:endParaRPr lang="pt-BR" dirty="0"/>
          </a:p>
        </p:txBody>
      </p:sp>
    </p:spTree>
    <p:extLst>
      <p:ext uri="{BB962C8B-B14F-4D97-AF65-F5344CB8AC3E}">
        <p14:creationId xmlns:p14="http://schemas.microsoft.com/office/powerpoint/2010/main" val="2430963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188640"/>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pt-BR" dirty="0">
                <a:solidFill>
                  <a:schemeClr val="accent1">
                    <a:lumMod val="75000"/>
                  </a:schemeClr>
                </a:solidFill>
              </a:rPr>
              <a:t> </a:t>
            </a:r>
            <a:r>
              <a:rPr lang="en-US" altLang="pt-BR" dirty="0" smtClean="0">
                <a:solidFill>
                  <a:schemeClr val="accent1">
                    <a:lumMod val="75000"/>
                  </a:schemeClr>
                </a:solidFill>
              </a:rPr>
              <a:t>   LVRT</a:t>
            </a:r>
          </a:p>
        </p:txBody>
      </p:sp>
      <p:cxnSp>
        <p:nvCxnSpPr>
          <p:cNvPr id="5" name="Conector reto 4"/>
          <p:cNvCxnSpPr/>
          <p:nvPr/>
        </p:nvCxnSpPr>
        <p:spPr>
          <a:xfrm>
            <a:off x="142875" y="1071563"/>
            <a:ext cx="3750469" cy="0"/>
          </a:xfrm>
          <a:prstGeom prst="line">
            <a:avLst/>
          </a:prstGeom>
          <a:ln/>
        </p:spPr>
        <p:style>
          <a:lnRef idx="3">
            <a:schemeClr val="accent3"/>
          </a:lnRef>
          <a:fillRef idx="0">
            <a:schemeClr val="accent3"/>
          </a:fillRef>
          <a:effectRef idx="2">
            <a:schemeClr val="accent3"/>
          </a:effectRef>
          <a:fontRef idx="minor">
            <a:schemeClr val="tx1"/>
          </a:fontRef>
        </p:style>
      </p:cxnSp>
      <p:sp>
        <p:nvSpPr>
          <p:cNvPr id="2" name="CaixaDeTexto 1"/>
          <p:cNvSpPr txBox="1"/>
          <p:nvPr/>
        </p:nvSpPr>
        <p:spPr>
          <a:xfrm>
            <a:off x="534442" y="1377642"/>
            <a:ext cx="5616624" cy="646331"/>
          </a:xfrm>
          <a:prstGeom prst="rect">
            <a:avLst/>
          </a:prstGeom>
          <a:noFill/>
        </p:spPr>
        <p:txBody>
          <a:bodyPr wrap="square" rtlCol="0">
            <a:spAutoFit/>
          </a:bodyPr>
          <a:lstStyle/>
          <a:p>
            <a:r>
              <a:rPr lang="en-US" sz="3600" dirty="0" smtClean="0"/>
              <a:t>Motivation</a:t>
            </a:r>
            <a:endParaRPr lang="en-US" sz="3600" dirty="0"/>
          </a:p>
        </p:txBody>
      </p:sp>
      <p:sp>
        <p:nvSpPr>
          <p:cNvPr id="7" name="CaixaDeTexto 6"/>
          <p:cNvSpPr txBox="1"/>
          <p:nvPr/>
        </p:nvSpPr>
        <p:spPr>
          <a:xfrm>
            <a:off x="755576" y="2538521"/>
            <a:ext cx="8064896" cy="830997"/>
          </a:xfrm>
          <a:prstGeom prst="rect">
            <a:avLst/>
          </a:prstGeom>
          <a:noFill/>
        </p:spPr>
        <p:txBody>
          <a:bodyPr wrap="square" rtlCol="0">
            <a:spAutoFit/>
          </a:bodyPr>
          <a:lstStyle/>
          <a:p>
            <a:pPr marL="514350" indent="-514350">
              <a:buAutoNum type="romanLcParenBoth"/>
            </a:pPr>
            <a:r>
              <a:rPr lang="en-US" sz="2400" dirty="0" smtClean="0"/>
              <a:t>To minimize the loss of generation during grid fault</a:t>
            </a:r>
          </a:p>
          <a:p>
            <a:pPr marL="514350" indent="-514350">
              <a:buAutoNum type="romanLcParenBoth"/>
            </a:pPr>
            <a:r>
              <a:rPr lang="en-US" sz="2400" dirty="0" smtClean="0"/>
              <a:t>To improve the network voltage profile</a:t>
            </a:r>
            <a:endParaRPr lang="en-US" sz="2400" dirty="0"/>
          </a:p>
        </p:txBody>
      </p:sp>
      <p:sp>
        <p:nvSpPr>
          <p:cNvPr id="8" name="CaixaDeTexto 7"/>
          <p:cNvSpPr txBox="1"/>
          <p:nvPr/>
        </p:nvSpPr>
        <p:spPr>
          <a:xfrm>
            <a:off x="731281" y="4199939"/>
            <a:ext cx="7848872" cy="1815882"/>
          </a:xfrm>
          <a:prstGeom prst="rect">
            <a:avLst/>
          </a:prstGeom>
          <a:noFill/>
        </p:spPr>
        <p:txBody>
          <a:bodyPr wrap="square" rtlCol="0">
            <a:spAutoFit/>
          </a:bodyPr>
          <a:lstStyle/>
          <a:p>
            <a:pPr algn="just"/>
            <a:r>
              <a:rPr lang="en-US" sz="2800" dirty="0" smtClean="0"/>
              <a:t>If the current controller and the grid synchronization have a satisfactory performance, the impact of the WECS on the grid depend on how the current reference are defined</a:t>
            </a:r>
            <a:r>
              <a:rPr lang="en-US" dirty="0" smtClean="0"/>
              <a:t>.</a:t>
            </a:r>
            <a:endParaRPr lang="en-US" dirty="0"/>
          </a:p>
        </p:txBody>
      </p:sp>
    </p:spTree>
    <p:extLst>
      <p:ext uri="{BB962C8B-B14F-4D97-AF65-F5344CB8AC3E}">
        <p14:creationId xmlns:p14="http://schemas.microsoft.com/office/powerpoint/2010/main" val="97124977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0" y="188640"/>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pt-BR" dirty="0">
                <a:solidFill>
                  <a:schemeClr val="accent1">
                    <a:lumMod val="75000"/>
                  </a:schemeClr>
                </a:solidFill>
              </a:rPr>
              <a:t> </a:t>
            </a:r>
            <a:r>
              <a:rPr lang="en-US" altLang="pt-BR" dirty="0" smtClean="0">
                <a:solidFill>
                  <a:schemeClr val="accent1">
                    <a:lumMod val="75000"/>
                  </a:schemeClr>
                </a:solidFill>
              </a:rPr>
              <a:t>   LVRT</a:t>
            </a:r>
          </a:p>
        </p:txBody>
      </p:sp>
      <p:cxnSp>
        <p:nvCxnSpPr>
          <p:cNvPr id="4" name="Conector reto 3"/>
          <p:cNvCxnSpPr/>
          <p:nvPr/>
        </p:nvCxnSpPr>
        <p:spPr>
          <a:xfrm>
            <a:off x="142875" y="1071563"/>
            <a:ext cx="3750469"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CaixaDeTexto 4"/>
          <p:cNvSpPr txBox="1"/>
          <p:nvPr/>
        </p:nvSpPr>
        <p:spPr>
          <a:xfrm>
            <a:off x="593874" y="1331640"/>
            <a:ext cx="6408712" cy="954107"/>
          </a:xfrm>
          <a:prstGeom prst="rect">
            <a:avLst/>
          </a:prstGeom>
          <a:noFill/>
        </p:spPr>
        <p:txBody>
          <a:bodyPr wrap="square" rtlCol="0">
            <a:spAutoFit/>
          </a:bodyPr>
          <a:lstStyle/>
          <a:p>
            <a:r>
              <a:rPr lang="en-US" sz="2800" dirty="0" smtClean="0"/>
              <a:t>Driving forces for current reference generation methods</a:t>
            </a:r>
            <a:endParaRPr lang="en-US" sz="2800" dirty="0"/>
          </a:p>
        </p:txBody>
      </p:sp>
      <p:sp>
        <p:nvSpPr>
          <p:cNvPr id="6" name="CaixaDeTexto 5"/>
          <p:cNvSpPr txBox="1"/>
          <p:nvPr/>
        </p:nvSpPr>
        <p:spPr>
          <a:xfrm>
            <a:off x="1691680" y="2852936"/>
            <a:ext cx="6624736" cy="1569660"/>
          </a:xfrm>
          <a:prstGeom prst="rect">
            <a:avLst/>
          </a:prstGeom>
          <a:noFill/>
        </p:spPr>
        <p:txBody>
          <a:bodyPr wrap="square" rtlCol="0">
            <a:spAutoFit/>
          </a:bodyPr>
          <a:lstStyle/>
          <a:p>
            <a:pPr marL="400050" indent="-400050">
              <a:buAutoNum type="romanLcParenBoth"/>
            </a:pPr>
            <a:r>
              <a:rPr lang="en-US" sz="2400" dirty="0" smtClean="0"/>
              <a:t>To minimize the active and reactive power oscillations</a:t>
            </a:r>
          </a:p>
          <a:p>
            <a:pPr marL="400050" indent="-400050">
              <a:buAutoNum type="romanLcParenBoth"/>
            </a:pPr>
            <a:r>
              <a:rPr lang="en-US" sz="2400" dirty="0" smtClean="0"/>
              <a:t>To Reduce of the voltage unbalance factor </a:t>
            </a:r>
          </a:p>
          <a:p>
            <a:pPr marL="400050" indent="-400050">
              <a:buAutoNum type="romanLcParenBoth"/>
            </a:pPr>
            <a:r>
              <a:rPr lang="en-US" sz="2400" dirty="0" smtClean="0"/>
              <a:t>To avoid the converter tripping due overcurrent</a:t>
            </a:r>
            <a:endParaRPr lang="en-US" sz="2400" dirty="0"/>
          </a:p>
        </p:txBody>
      </p:sp>
    </p:spTree>
    <p:extLst>
      <p:ext uri="{BB962C8B-B14F-4D97-AF65-F5344CB8AC3E}">
        <p14:creationId xmlns:p14="http://schemas.microsoft.com/office/powerpoint/2010/main" val="321272782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0" y="188640"/>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pt-BR" dirty="0">
                <a:solidFill>
                  <a:schemeClr val="accent1">
                    <a:lumMod val="75000"/>
                  </a:schemeClr>
                </a:solidFill>
              </a:rPr>
              <a:t> </a:t>
            </a:r>
            <a:r>
              <a:rPr lang="en-US" altLang="pt-BR" dirty="0" smtClean="0">
                <a:solidFill>
                  <a:schemeClr val="accent1">
                    <a:lumMod val="75000"/>
                  </a:schemeClr>
                </a:solidFill>
              </a:rPr>
              <a:t>   LVRT</a:t>
            </a:r>
          </a:p>
        </p:txBody>
      </p:sp>
      <p:cxnSp>
        <p:nvCxnSpPr>
          <p:cNvPr id="4" name="Conector reto 3"/>
          <p:cNvCxnSpPr/>
          <p:nvPr/>
        </p:nvCxnSpPr>
        <p:spPr>
          <a:xfrm>
            <a:off x="142875" y="1071563"/>
            <a:ext cx="3750469"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CaixaDeTexto 4"/>
          <p:cNvSpPr txBox="1"/>
          <p:nvPr/>
        </p:nvSpPr>
        <p:spPr>
          <a:xfrm>
            <a:off x="593874" y="1331640"/>
            <a:ext cx="6408712" cy="523220"/>
          </a:xfrm>
          <a:prstGeom prst="rect">
            <a:avLst/>
          </a:prstGeom>
          <a:noFill/>
        </p:spPr>
        <p:txBody>
          <a:bodyPr wrap="square" rtlCol="0">
            <a:spAutoFit/>
          </a:bodyPr>
          <a:lstStyle/>
          <a:p>
            <a:r>
              <a:rPr lang="en-US" sz="2800" dirty="0" smtClean="0"/>
              <a:t>The proposed method</a:t>
            </a:r>
            <a:endParaRPr lang="en-US" sz="2800" dirty="0"/>
          </a:p>
        </p:txBody>
      </p:sp>
      <p:sp>
        <p:nvSpPr>
          <p:cNvPr id="2" name="CaixaDeTexto 1"/>
          <p:cNvSpPr txBox="1"/>
          <p:nvPr/>
        </p:nvSpPr>
        <p:spPr>
          <a:xfrm>
            <a:off x="766390" y="2175827"/>
            <a:ext cx="8640960" cy="1354217"/>
          </a:xfrm>
          <a:prstGeom prst="rect">
            <a:avLst/>
          </a:prstGeom>
          <a:noFill/>
        </p:spPr>
        <p:txBody>
          <a:bodyPr wrap="square" rtlCol="0">
            <a:spAutoFit/>
          </a:bodyPr>
          <a:lstStyle/>
          <a:p>
            <a:r>
              <a:rPr lang="en-US" sz="3200" dirty="0" smtClean="0"/>
              <a:t>(</a:t>
            </a:r>
            <a:r>
              <a:rPr lang="en-US" sz="3200" dirty="0" err="1" smtClean="0"/>
              <a:t>i</a:t>
            </a:r>
            <a:r>
              <a:rPr lang="en-US" sz="3200" dirty="0" smtClean="0"/>
              <a:t>) Minimizes the negative sequence voltage</a:t>
            </a:r>
          </a:p>
          <a:p>
            <a:r>
              <a:rPr lang="en-US" sz="3200" dirty="0" smtClean="0"/>
              <a:t>(ii) Takes into account the converter current rating </a:t>
            </a:r>
          </a:p>
          <a:p>
            <a:endParaRPr lang="pt-BR" dirty="0"/>
          </a:p>
        </p:txBody>
      </p:sp>
    </p:spTree>
    <p:extLst>
      <p:ext uri="{BB962C8B-B14F-4D97-AF65-F5344CB8AC3E}">
        <p14:creationId xmlns:p14="http://schemas.microsoft.com/office/powerpoint/2010/main" val="269779922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0" y="188640"/>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pt-BR" dirty="0">
                <a:solidFill>
                  <a:schemeClr val="accent1">
                    <a:lumMod val="75000"/>
                  </a:schemeClr>
                </a:solidFill>
              </a:rPr>
              <a:t> </a:t>
            </a:r>
            <a:r>
              <a:rPr lang="en-US" altLang="pt-BR" dirty="0" smtClean="0">
                <a:solidFill>
                  <a:schemeClr val="accent1">
                    <a:lumMod val="75000"/>
                  </a:schemeClr>
                </a:solidFill>
              </a:rPr>
              <a:t>   LVRT</a:t>
            </a:r>
          </a:p>
        </p:txBody>
      </p:sp>
      <p:cxnSp>
        <p:nvCxnSpPr>
          <p:cNvPr id="4" name="Conector reto 3"/>
          <p:cNvCxnSpPr/>
          <p:nvPr/>
        </p:nvCxnSpPr>
        <p:spPr>
          <a:xfrm>
            <a:off x="142875" y="1071563"/>
            <a:ext cx="3750469"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CaixaDeTexto 4"/>
          <p:cNvSpPr txBox="1"/>
          <p:nvPr/>
        </p:nvSpPr>
        <p:spPr>
          <a:xfrm>
            <a:off x="593874" y="1331640"/>
            <a:ext cx="6408712" cy="954107"/>
          </a:xfrm>
          <a:prstGeom prst="rect">
            <a:avLst/>
          </a:prstGeom>
          <a:noFill/>
        </p:spPr>
        <p:txBody>
          <a:bodyPr wrap="square" rtlCol="0">
            <a:spAutoFit/>
          </a:bodyPr>
          <a:lstStyle/>
          <a:p>
            <a:r>
              <a:rPr lang="en-US" sz="2800" dirty="0" smtClean="0"/>
              <a:t>The reference are spited into three parts associated with </a:t>
            </a:r>
            <a:endParaRPr lang="en-US" sz="2800" dirty="0"/>
          </a:p>
        </p:txBody>
      </p:sp>
      <p:sp>
        <p:nvSpPr>
          <p:cNvPr id="2" name="CaixaDeTexto 1"/>
          <p:cNvSpPr txBox="1"/>
          <p:nvPr/>
        </p:nvSpPr>
        <p:spPr>
          <a:xfrm>
            <a:off x="582464" y="2708920"/>
            <a:ext cx="8640960" cy="2523768"/>
          </a:xfrm>
          <a:prstGeom prst="rect">
            <a:avLst/>
          </a:prstGeom>
          <a:noFill/>
        </p:spPr>
        <p:txBody>
          <a:bodyPr wrap="square" rtlCol="0">
            <a:spAutoFit/>
          </a:bodyPr>
          <a:lstStyle/>
          <a:p>
            <a:pPr marL="571500" indent="-571500">
              <a:buAutoNum type="romanLcParenBoth"/>
            </a:pPr>
            <a:r>
              <a:rPr lang="en-US" sz="2800" dirty="0" smtClean="0"/>
              <a:t>Active power synchronized with the positive sequence</a:t>
            </a:r>
          </a:p>
          <a:p>
            <a:pPr marL="571500" indent="-571500">
              <a:buAutoNum type="romanLcParenBoth"/>
            </a:pPr>
            <a:r>
              <a:rPr lang="en-US" sz="2800" dirty="0" smtClean="0"/>
              <a:t>Reactive power synchronized with the positive sequence</a:t>
            </a:r>
          </a:p>
          <a:p>
            <a:pPr marL="571500" indent="-571500">
              <a:buAutoNum type="romanLcParenBoth"/>
            </a:pPr>
            <a:r>
              <a:rPr lang="en-US" sz="2800" dirty="0" smtClean="0"/>
              <a:t>Reactive power synchronized with the negative sequence. </a:t>
            </a:r>
          </a:p>
          <a:p>
            <a:endParaRPr lang="pt-BR" dirty="0"/>
          </a:p>
        </p:txBody>
      </p:sp>
    </p:spTree>
    <p:extLst>
      <p:ext uri="{BB962C8B-B14F-4D97-AF65-F5344CB8AC3E}">
        <p14:creationId xmlns:p14="http://schemas.microsoft.com/office/powerpoint/2010/main" val="40656127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303" y="1268760"/>
            <a:ext cx="7086600" cy="218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9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3667124"/>
            <a:ext cx="2519957" cy="769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9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4653136"/>
            <a:ext cx="2231925" cy="7375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687201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340768"/>
            <a:ext cx="2383181" cy="1983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93265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340768"/>
            <a:ext cx="2383181" cy="1983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0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3573016"/>
            <a:ext cx="5510602" cy="2222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954101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1761926"/>
            <a:ext cx="2664296" cy="4590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1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620688"/>
            <a:ext cx="6309341" cy="936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40711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32656"/>
            <a:ext cx="6884947" cy="6048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113616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692696"/>
            <a:ext cx="3733800"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3650" y="1556792"/>
            <a:ext cx="3767986" cy="3756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5306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to 4"/>
          <p:cNvCxnSpPr/>
          <p:nvPr/>
        </p:nvCxnSpPr>
        <p:spPr>
          <a:xfrm>
            <a:off x="251520" y="1052736"/>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
        <p:nvSpPr>
          <p:cNvPr id="6" name="Título 1"/>
          <p:cNvSpPr>
            <a:spLocks noGrp="1"/>
          </p:cNvSpPr>
          <p:nvPr>
            <p:ph type="title"/>
          </p:nvPr>
        </p:nvSpPr>
        <p:spPr>
          <a:xfrm>
            <a:off x="0" y="0"/>
            <a:ext cx="8229600" cy="1143000"/>
          </a:xfrm>
        </p:spPr>
        <p:txBody>
          <a:bodyPr>
            <a:normAutofit/>
          </a:bodyPr>
          <a:lstStyle/>
          <a:p>
            <a:pPr algn="l"/>
            <a:r>
              <a:rPr lang="pt-BR" dirty="0"/>
              <a:t>Correntes de Ventos </a:t>
            </a:r>
            <a:r>
              <a:rPr lang="pt-BR" dirty="0" smtClean="0"/>
              <a:t>Locais</a:t>
            </a:r>
            <a:endParaRPr lang="pt-BR" dirty="0"/>
          </a:p>
        </p:txBody>
      </p:sp>
      <p:sp>
        <p:nvSpPr>
          <p:cNvPr id="4" name="CaixaDeTexto 3"/>
          <p:cNvSpPr txBox="1"/>
          <p:nvPr/>
        </p:nvSpPr>
        <p:spPr>
          <a:xfrm>
            <a:off x="863588" y="1268760"/>
            <a:ext cx="5652628" cy="1815882"/>
          </a:xfrm>
          <a:prstGeom prst="rect">
            <a:avLst/>
          </a:prstGeom>
          <a:noFill/>
        </p:spPr>
        <p:txBody>
          <a:bodyPr wrap="square" rtlCol="0">
            <a:spAutoFit/>
          </a:bodyPr>
          <a:lstStyle/>
          <a:p>
            <a:r>
              <a:rPr lang="pt-BR" sz="2800" dirty="0" smtClean="0"/>
              <a:t>Causados:</a:t>
            </a:r>
          </a:p>
          <a:p>
            <a:r>
              <a:rPr lang="pt-BR" sz="2800" dirty="0" smtClean="0"/>
              <a:t> Aquecimento desigual da superfície </a:t>
            </a:r>
          </a:p>
          <a:p>
            <a:r>
              <a:rPr lang="pt-BR" sz="2800" dirty="0" smtClean="0"/>
              <a:t> Alteração na Elevação</a:t>
            </a:r>
          </a:p>
          <a:p>
            <a:endParaRPr lang="pt-BR" sz="2800" dirty="0"/>
          </a:p>
        </p:txBody>
      </p:sp>
      <p:sp>
        <p:nvSpPr>
          <p:cNvPr id="2" name="Retângulo 1"/>
          <p:cNvSpPr/>
          <p:nvPr/>
        </p:nvSpPr>
        <p:spPr>
          <a:xfrm>
            <a:off x="4514393" y="2653755"/>
            <a:ext cx="4450095" cy="33675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31136968"/>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931" y="332656"/>
            <a:ext cx="6586998" cy="5976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129129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764704"/>
            <a:ext cx="5438775"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5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5863" y="1268760"/>
            <a:ext cx="2856525" cy="1337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5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3140968"/>
            <a:ext cx="3933825" cy="290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22680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165" y="332656"/>
            <a:ext cx="7315200" cy="591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8728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976847"/>
            <a:ext cx="5244733" cy="2284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aixaDeTexto 2"/>
          <p:cNvSpPr txBox="1"/>
          <p:nvPr/>
        </p:nvSpPr>
        <p:spPr>
          <a:xfrm>
            <a:off x="611560" y="562283"/>
            <a:ext cx="5688632" cy="707886"/>
          </a:xfrm>
          <a:prstGeom prst="rect">
            <a:avLst/>
          </a:prstGeom>
          <a:noFill/>
        </p:spPr>
        <p:txBody>
          <a:bodyPr wrap="square" rtlCol="0">
            <a:spAutoFit/>
          </a:bodyPr>
          <a:lstStyle/>
          <a:p>
            <a:r>
              <a:rPr lang="en-US" sz="4000" dirty="0" smtClean="0">
                <a:latin typeface="+mj-lt"/>
              </a:rPr>
              <a:t>Proposed Method</a:t>
            </a:r>
            <a:endParaRPr lang="en-US" sz="4000" dirty="0">
              <a:latin typeface="+mj-lt"/>
            </a:endParaRPr>
          </a:p>
        </p:txBody>
      </p:sp>
    </p:spTree>
    <p:extLst>
      <p:ext uri="{BB962C8B-B14F-4D97-AF65-F5344CB8AC3E}">
        <p14:creationId xmlns:p14="http://schemas.microsoft.com/office/powerpoint/2010/main" val="400255529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2276872"/>
            <a:ext cx="4367143" cy="39445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5" y="332656"/>
            <a:ext cx="2524125"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8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396" y="1196752"/>
            <a:ext cx="6094920" cy="825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7349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52" y="248617"/>
            <a:ext cx="8883348" cy="5976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72426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764704"/>
            <a:ext cx="2519338" cy="4888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18681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687504"/>
            <a:ext cx="7306950" cy="2165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1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363" y="3284984"/>
            <a:ext cx="3008102" cy="1414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349417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60648"/>
            <a:ext cx="6469534" cy="61375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42704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23" y="1678533"/>
            <a:ext cx="9108443" cy="3128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0645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7544" y="80004"/>
            <a:ext cx="8229600" cy="1143000"/>
          </a:xfrm>
        </p:spPr>
        <p:txBody>
          <a:bodyPr/>
          <a:lstStyle/>
          <a:p>
            <a:pPr algn="l"/>
            <a:r>
              <a:rPr lang="pt-BR" dirty="0" smtClean="0"/>
              <a:t>Tópicos Abordados</a:t>
            </a:r>
            <a:endParaRPr lang="pt-BR" dirty="0"/>
          </a:p>
        </p:txBody>
      </p:sp>
      <p:sp>
        <p:nvSpPr>
          <p:cNvPr id="3" name="Espaço Reservado para Conteúdo 2"/>
          <p:cNvSpPr>
            <a:spLocks noGrp="1"/>
          </p:cNvSpPr>
          <p:nvPr>
            <p:ph idx="1"/>
          </p:nvPr>
        </p:nvSpPr>
        <p:spPr>
          <a:xfrm>
            <a:off x="755576" y="1988840"/>
            <a:ext cx="8229600" cy="4525963"/>
          </a:xfrm>
        </p:spPr>
        <p:txBody>
          <a:bodyPr/>
          <a:lstStyle/>
          <a:p>
            <a:pPr>
              <a:buFont typeface="Wingdings" pitchFamily="2" charset="2"/>
              <a:buChar char="ü"/>
            </a:pPr>
            <a:r>
              <a:rPr lang="pt-BR" dirty="0" smtClean="0"/>
              <a:t>Recurso Eólico</a:t>
            </a:r>
          </a:p>
          <a:p>
            <a:pPr marL="0" indent="0">
              <a:buNone/>
            </a:pPr>
            <a:endParaRPr lang="pt-BR" dirty="0"/>
          </a:p>
          <a:p>
            <a:pPr>
              <a:buFont typeface="Wingdings" pitchFamily="2" charset="2"/>
              <a:buChar char="ü"/>
            </a:pPr>
            <a:r>
              <a:rPr lang="pt-BR" dirty="0" smtClean="0"/>
              <a:t>Tecnologias </a:t>
            </a:r>
            <a:r>
              <a:rPr lang="pt-BR" dirty="0"/>
              <a:t>de Aerogeradores</a:t>
            </a:r>
            <a:br>
              <a:rPr lang="pt-BR" dirty="0"/>
            </a:br>
            <a:endParaRPr lang="pt-BR" dirty="0" smtClean="0"/>
          </a:p>
          <a:p>
            <a:pPr>
              <a:buFont typeface="Wingdings" pitchFamily="2" charset="2"/>
              <a:buChar char="ü"/>
            </a:pPr>
            <a:r>
              <a:rPr lang="pt-BR" dirty="0" smtClean="0"/>
              <a:t>Requisitos de Acesso</a:t>
            </a:r>
            <a:endParaRPr lang="pt-BR" dirty="0"/>
          </a:p>
        </p:txBody>
      </p:sp>
      <p:cxnSp>
        <p:nvCxnSpPr>
          <p:cNvPr id="5" name="Conector reto 4"/>
          <p:cNvCxnSpPr/>
          <p:nvPr/>
        </p:nvCxnSpPr>
        <p:spPr>
          <a:xfrm>
            <a:off x="539552" y="1196752"/>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098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to 4"/>
          <p:cNvCxnSpPr/>
          <p:nvPr/>
        </p:nvCxnSpPr>
        <p:spPr>
          <a:xfrm>
            <a:off x="251520" y="1052736"/>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
        <p:nvSpPr>
          <p:cNvPr id="6" name="Título 1"/>
          <p:cNvSpPr>
            <a:spLocks noGrp="1"/>
          </p:cNvSpPr>
          <p:nvPr>
            <p:ph type="title"/>
          </p:nvPr>
        </p:nvSpPr>
        <p:spPr>
          <a:xfrm>
            <a:off x="0" y="0"/>
            <a:ext cx="8229600" cy="1143000"/>
          </a:xfrm>
        </p:spPr>
        <p:txBody>
          <a:bodyPr>
            <a:normAutofit/>
          </a:bodyPr>
          <a:lstStyle/>
          <a:p>
            <a:pPr algn="l"/>
            <a:r>
              <a:rPr lang="pt-BR" dirty="0"/>
              <a:t>Correntes de Ventos </a:t>
            </a:r>
            <a:r>
              <a:rPr lang="pt-BR" dirty="0" smtClean="0"/>
              <a:t>Locais</a:t>
            </a:r>
            <a:endParaRPr lang="pt-BR" dirty="0"/>
          </a:p>
        </p:txBody>
      </p:sp>
      <p:sp>
        <p:nvSpPr>
          <p:cNvPr id="4" name="CaixaDeTexto 3"/>
          <p:cNvSpPr txBox="1"/>
          <p:nvPr/>
        </p:nvSpPr>
        <p:spPr>
          <a:xfrm>
            <a:off x="863588" y="1268760"/>
            <a:ext cx="5652628" cy="1384995"/>
          </a:xfrm>
          <a:prstGeom prst="rect">
            <a:avLst/>
          </a:prstGeom>
          <a:noFill/>
        </p:spPr>
        <p:txBody>
          <a:bodyPr wrap="square" rtlCol="0">
            <a:spAutoFit/>
          </a:bodyPr>
          <a:lstStyle/>
          <a:p>
            <a:r>
              <a:rPr lang="pt-BR" sz="2800" dirty="0" smtClean="0"/>
              <a:t>Causados:</a:t>
            </a:r>
          </a:p>
          <a:p>
            <a:r>
              <a:rPr lang="pt-BR" sz="2800" dirty="0" smtClean="0"/>
              <a:t> Aquecimento desigual da superfície </a:t>
            </a:r>
          </a:p>
          <a:p>
            <a:r>
              <a:rPr lang="pt-BR" sz="2800" dirty="0" smtClean="0"/>
              <a:t>Alteração na Elevação</a:t>
            </a:r>
            <a:endParaRPr lang="pt-BR" sz="2800" dirty="0"/>
          </a:p>
        </p:txBody>
      </p:sp>
      <p:pic>
        <p:nvPicPr>
          <p:cNvPr id="38914" name="Picture 2" descr="http://www.chemistryviews.org/SpringboardWebApp/userfiles/chem/image/2012_January/CleverPicture/Land_sea_breeze_v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212976"/>
            <a:ext cx="8525746" cy="2664296"/>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4514393" y="2653755"/>
            <a:ext cx="4450095" cy="33675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2593968"/>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66687"/>
            <a:ext cx="5450734" cy="6691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672317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84784"/>
            <a:ext cx="8915400"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aixaDeTexto 3"/>
          <p:cNvSpPr txBox="1"/>
          <p:nvPr/>
        </p:nvSpPr>
        <p:spPr>
          <a:xfrm>
            <a:off x="1547664" y="3068960"/>
            <a:ext cx="5184576" cy="369332"/>
          </a:xfrm>
          <a:prstGeom prst="rect">
            <a:avLst/>
          </a:prstGeom>
          <a:noFill/>
        </p:spPr>
        <p:txBody>
          <a:bodyPr wrap="square" rtlCol="0">
            <a:spAutoFit/>
          </a:bodyPr>
          <a:lstStyle/>
          <a:p>
            <a:r>
              <a:rPr lang="en-US" dirty="0" smtClean="0"/>
              <a:t>IEEE Transactions on Industrial Electronics, Nov. 2013</a:t>
            </a:r>
            <a:endParaRPr lang="en-US" dirty="0"/>
          </a:p>
        </p:txBody>
      </p:sp>
    </p:spTree>
    <p:extLst>
      <p:ext uri="{BB962C8B-B14F-4D97-AF65-F5344CB8AC3E}">
        <p14:creationId xmlns:p14="http://schemas.microsoft.com/office/powerpoint/2010/main" val="21417229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476672"/>
            <a:ext cx="6309210" cy="5688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404925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88640"/>
            <a:ext cx="4824536" cy="6383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711590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980728"/>
            <a:ext cx="5797883" cy="4460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78407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945" y="620688"/>
            <a:ext cx="8791575" cy="535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319805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692696"/>
            <a:ext cx="6896039"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71598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5" y="1196752"/>
            <a:ext cx="6468429" cy="4241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67643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764704"/>
            <a:ext cx="7967896" cy="504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838678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827584" y="260648"/>
            <a:ext cx="7056784" cy="5816352"/>
          </a:xfrm>
        </p:spPr>
        <p:txBody>
          <a:bodyPr/>
          <a:lstStyle/>
          <a:p>
            <a:pPr marL="0" indent="0">
              <a:buNone/>
            </a:pPr>
            <a:r>
              <a:rPr lang="pt-BR" dirty="0" smtClean="0"/>
              <a:t>Projetos em Desenvolvimento no GPEOC associado a WECS</a:t>
            </a:r>
          </a:p>
          <a:p>
            <a:pPr marL="0" indent="0">
              <a:buNone/>
            </a:pPr>
            <a:endParaRPr lang="pt-BR" dirty="0"/>
          </a:p>
          <a:p>
            <a:pPr marL="0" indent="0">
              <a:buNone/>
            </a:pPr>
            <a:r>
              <a:rPr lang="pt-BR" dirty="0" smtClean="0"/>
              <a:t>(i)	 Gerador de afundamento de  		Tensão de 100 kVA</a:t>
            </a:r>
          </a:p>
          <a:p>
            <a:pPr marL="0" indent="0">
              <a:buNone/>
            </a:pPr>
            <a:r>
              <a:rPr lang="pt-BR" dirty="0" smtClean="0"/>
              <a:t>(</a:t>
            </a:r>
            <a:r>
              <a:rPr lang="pt-BR" dirty="0" err="1" smtClean="0"/>
              <a:t>ii</a:t>
            </a:r>
            <a:r>
              <a:rPr lang="pt-BR" dirty="0" smtClean="0"/>
              <a:t>)	Laboratório para determinação da</a:t>
            </a:r>
          </a:p>
          <a:p>
            <a:pPr marL="0" indent="0">
              <a:buNone/>
            </a:pPr>
            <a:r>
              <a:rPr lang="pt-BR" dirty="0"/>
              <a:t>	</a:t>
            </a:r>
            <a:r>
              <a:rPr lang="pt-BR" dirty="0" smtClean="0"/>
              <a:t>característica de saída de WT de 	pequeno porte</a:t>
            </a:r>
          </a:p>
          <a:p>
            <a:pPr marL="0" indent="0">
              <a:buNone/>
            </a:pPr>
            <a:r>
              <a:rPr lang="pt-BR" dirty="0" smtClean="0"/>
              <a:t>(</a:t>
            </a:r>
            <a:r>
              <a:rPr lang="pt-BR" dirty="0" err="1" smtClean="0"/>
              <a:t>iii</a:t>
            </a:r>
            <a:r>
              <a:rPr lang="pt-BR" dirty="0" smtClean="0"/>
              <a:t>)	</a:t>
            </a:r>
            <a:r>
              <a:rPr lang="pt-BR" dirty="0" err="1" smtClean="0"/>
              <a:t>Reprojeto</a:t>
            </a:r>
            <a:r>
              <a:rPr lang="pt-BR" dirty="0" smtClean="0"/>
              <a:t> da DR14</a:t>
            </a:r>
            <a:endParaRPr lang="pt-BR" dirty="0"/>
          </a:p>
        </p:txBody>
      </p:sp>
    </p:spTree>
    <p:extLst>
      <p:ext uri="{BB962C8B-B14F-4D97-AF65-F5344CB8AC3E}">
        <p14:creationId xmlns:p14="http://schemas.microsoft.com/office/powerpoint/2010/main" val="86706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to 4"/>
          <p:cNvCxnSpPr/>
          <p:nvPr/>
        </p:nvCxnSpPr>
        <p:spPr>
          <a:xfrm>
            <a:off x="251520" y="1052736"/>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
        <p:nvSpPr>
          <p:cNvPr id="6" name="Título 1"/>
          <p:cNvSpPr>
            <a:spLocks noGrp="1"/>
          </p:cNvSpPr>
          <p:nvPr>
            <p:ph type="title"/>
          </p:nvPr>
        </p:nvSpPr>
        <p:spPr>
          <a:xfrm>
            <a:off x="0" y="0"/>
            <a:ext cx="8229600" cy="1143000"/>
          </a:xfrm>
        </p:spPr>
        <p:txBody>
          <a:bodyPr>
            <a:normAutofit/>
          </a:bodyPr>
          <a:lstStyle/>
          <a:p>
            <a:pPr algn="l"/>
            <a:r>
              <a:rPr lang="pt-BR" dirty="0"/>
              <a:t>Correntes de Ventos </a:t>
            </a:r>
            <a:r>
              <a:rPr lang="pt-BR" dirty="0" smtClean="0"/>
              <a:t>Locais</a:t>
            </a:r>
            <a:endParaRPr lang="pt-BR" dirty="0"/>
          </a:p>
        </p:txBody>
      </p:sp>
      <p:sp>
        <p:nvSpPr>
          <p:cNvPr id="4" name="CaixaDeTexto 3"/>
          <p:cNvSpPr txBox="1"/>
          <p:nvPr/>
        </p:nvSpPr>
        <p:spPr>
          <a:xfrm>
            <a:off x="863588" y="1268760"/>
            <a:ext cx="5652628" cy="1384995"/>
          </a:xfrm>
          <a:prstGeom prst="rect">
            <a:avLst/>
          </a:prstGeom>
          <a:noFill/>
        </p:spPr>
        <p:txBody>
          <a:bodyPr wrap="square" rtlCol="0">
            <a:spAutoFit/>
          </a:bodyPr>
          <a:lstStyle/>
          <a:p>
            <a:r>
              <a:rPr lang="pt-BR" sz="2800" dirty="0" smtClean="0"/>
              <a:t>Causados:</a:t>
            </a:r>
          </a:p>
          <a:p>
            <a:r>
              <a:rPr lang="pt-BR" sz="2800" dirty="0" smtClean="0"/>
              <a:t> Aquecimento desigual da superfície </a:t>
            </a:r>
          </a:p>
          <a:p>
            <a:r>
              <a:rPr lang="pt-BR" sz="2800" dirty="0" smtClean="0"/>
              <a:t>Alteração na Elevação</a:t>
            </a:r>
            <a:endParaRPr lang="pt-BR" sz="2800" dirty="0"/>
          </a:p>
        </p:txBody>
      </p:sp>
      <p:pic>
        <p:nvPicPr>
          <p:cNvPr id="38914" name="Picture 2" descr="http://www.chemistryviews.org/SpringboardWebApp/userfiles/chem/image/2012_January/CleverPicture/Land_sea_breeze_v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212976"/>
            <a:ext cx="8525746" cy="2664296"/>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217850" y="2996952"/>
            <a:ext cx="4296544" cy="2880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67808574"/>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214313" y="403225"/>
            <a:ext cx="8929688" cy="954088"/>
          </a:xfrm>
          <a:prstGeom prst="rect">
            <a:avLst/>
          </a:prstGeom>
        </p:spPr>
        <p:txBody>
          <a:bodyPr>
            <a:spAutoFit/>
          </a:bodyPr>
          <a:lstStyle/>
          <a:p>
            <a:pPr lvl="1">
              <a:buClr>
                <a:schemeClr val="accent3">
                  <a:lumMod val="50000"/>
                </a:schemeClr>
              </a:buClr>
              <a:defRPr/>
            </a:pPr>
            <a:r>
              <a:rPr lang="pt-BR" sz="2800" dirty="0"/>
              <a:t>WT de  Velocidade Variável com Conversor Pleno</a:t>
            </a:r>
          </a:p>
          <a:p>
            <a:pPr lvl="1">
              <a:buClr>
                <a:schemeClr val="accent3">
                  <a:lumMod val="50000"/>
                </a:schemeClr>
              </a:buClr>
              <a:buFont typeface="Wingdings" pitchFamily="2" charset="2"/>
              <a:buChar char="§"/>
              <a:defRPr/>
            </a:pPr>
            <a:endParaRPr lang="pt-BR" sz="2800" dirty="0"/>
          </a:p>
        </p:txBody>
      </p:sp>
      <p:cxnSp>
        <p:nvCxnSpPr>
          <p:cNvPr id="5" name="Conector reto 4"/>
          <p:cNvCxnSpPr/>
          <p:nvPr/>
        </p:nvCxnSpPr>
        <p:spPr>
          <a:xfrm>
            <a:off x="357188" y="1071563"/>
            <a:ext cx="7500937" cy="158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56324" name="CaixaDeTexto 5"/>
          <p:cNvSpPr txBox="1">
            <a:spLocks noChangeArrowheads="1"/>
          </p:cNvSpPr>
          <p:nvPr/>
        </p:nvSpPr>
        <p:spPr bwMode="auto">
          <a:xfrm>
            <a:off x="1143000" y="1714500"/>
            <a:ext cx="65722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pt-BR"/>
              <a:t>Redução ou Eliminação da Caixa de Engrenagens</a:t>
            </a:r>
          </a:p>
          <a:p>
            <a:pPr eaLnBrk="1" hangingPunct="1"/>
            <a:endParaRPr lang="pt-BR"/>
          </a:p>
          <a:p>
            <a:pPr eaLnBrk="1" hangingPunct="1"/>
            <a:r>
              <a:rPr lang="pt-BR"/>
              <a:t>Facilidade no controle das grandezas do lado da rede</a:t>
            </a:r>
          </a:p>
          <a:p>
            <a:pPr eaLnBrk="1" hangingPunct="1"/>
            <a:endParaRPr lang="pt-BR"/>
          </a:p>
        </p:txBody>
      </p:sp>
      <p:pic>
        <p:nvPicPr>
          <p:cNvPr id="5632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2928938"/>
            <a:ext cx="75819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CaixaDeTexto 9"/>
          <p:cNvSpPr txBox="1">
            <a:spLocks noChangeArrowheads="1"/>
          </p:cNvSpPr>
          <p:nvPr/>
        </p:nvSpPr>
        <p:spPr bwMode="auto">
          <a:xfrm>
            <a:off x="6072188" y="5500688"/>
            <a:ext cx="2286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pt-BR" dirty="0" err="1"/>
              <a:t>Enercon</a:t>
            </a:r>
            <a:endParaRPr lang="pt-BR" dirty="0"/>
          </a:p>
        </p:txBody>
      </p:sp>
    </p:spTree>
    <p:extLst>
      <p:ext uri="{BB962C8B-B14F-4D97-AF65-F5344CB8AC3E}">
        <p14:creationId xmlns:p14="http://schemas.microsoft.com/office/powerpoint/2010/main" val="3709407807"/>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052736"/>
            <a:ext cx="6141034"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395891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484784"/>
            <a:ext cx="8435359" cy="385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24622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306" y="332656"/>
            <a:ext cx="8868694"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tângulo 4"/>
          <p:cNvSpPr/>
          <p:nvPr/>
        </p:nvSpPr>
        <p:spPr>
          <a:xfrm>
            <a:off x="4355976" y="6211669"/>
            <a:ext cx="4572000" cy="646331"/>
          </a:xfrm>
          <a:prstGeom prst="rect">
            <a:avLst/>
          </a:prstGeom>
        </p:spPr>
        <p:txBody>
          <a:bodyPr>
            <a:spAutoFit/>
          </a:bodyPr>
          <a:lstStyle/>
          <a:p>
            <a:pPr>
              <a:defRPr/>
            </a:pPr>
            <a:r>
              <a:rPr lang="en-US" dirty="0"/>
              <a:t>(installed capacity) in 2010 by </a:t>
            </a:r>
            <a:r>
              <a:rPr lang="en-US" dirty="0">
                <a:hlinkClick r:id="rId4" action="ppaction://hlinkfile" tooltip="BTM Consult"/>
              </a:rPr>
              <a:t>BTM Consult</a:t>
            </a:r>
            <a:r>
              <a:rPr lang="en-US" dirty="0"/>
              <a:t>:</a:t>
            </a:r>
            <a:r>
              <a:rPr lang="en-US" baseline="30000" dirty="0">
                <a:hlinkClick r:id="rId5" action="ppaction://hlinkfile"/>
              </a:rPr>
              <a:t>[1]</a:t>
            </a:r>
            <a:endParaRPr lang="en-US" dirty="0"/>
          </a:p>
          <a:p>
            <a:endParaRPr lang="pt-BR" dirty="0"/>
          </a:p>
        </p:txBody>
      </p:sp>
    </p:spTree>
    <p:extLst>
      <p:ext uri="{BB962C8B-B14F-4D97-AF65-F5344CB8AC3E}">
        <p14:creationId xmlns:p14="http://schemas.microsoft.com/office/powerpoint/2010/main" val="175211644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904093"/>
            <a:ext cx="6105525" cy="497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ítulo 3"/>
          <p:cNvSpPr>
            <a:spLocks noGrp="1"/>
          </p:cNvSpPr>
          <p:nvPr>
            <p:ph type="title"/>
          </p:nvPr>
        </p:nvSpPr>
        <p:spPr>
          <a:xfrm>
            <a:off x="0" y="-43543"/>
            <a:ext cx="8229600" cy="1143000"/>
          </a:xfrm>
        </p:spPr>
        <p:txBody>
          <a:bodyPr/>
          <a:lstStyle/>
          <a:p>
            <a:pPr algn="l"/>
            <a:r>
              <a:rPr lang="pt-BR" dirty="0" smtClean="0"/>
              <a:t>Patente GEPOC</a:t>
            </a:r>
            <a:endParaRPr lang="pt-BR" dirty="0"/>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331" y="882328"/>
            <a:ext cx="8514174" cy="1163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232442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404812"/>
            <a:ext cx="4505325" cy="604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401485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484784"/>
            <a:ext cx="581025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590661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dirty="0" smtClean="0"/>
              <a:t>Protótipos do GEPOC</a:t>
            </a:r>
            <a:endParaRPr lang="pt-BR"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484784"/>
            <a:ext cx="6835554" cy="4532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25312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548680"/>
            <a:ext cx="9124950" cy="611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30127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463" y="829072"/>
            <a:ext cx="8944537" cy="525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tângulo 3"/>
          <p:cNvSpPr/>
          <p:nvPr/>
        </p:nvSpPr>
        <p:spPr>
          <a:xfrm>
            <a:off x="3995936" y="5877272"/>
            <a:ext cx="936104"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745360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to 4"/>
          <p:cNvCxnSpPr/>
          <p:nvPr/>
        </p:nvCxnSpPr>
        <p:spPr>
          <a:xfrm>
            <a:off x="251520" y="1052736"/>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
        <p:nvSpPr>
          <p:cNvPr id="6" name="Título 1"/>
          <p:cNvSpPr>
            <a:spLocks noGrp="1"/>
          </p:cNvSpPr>
          <p:nvPr>
            <p:ph type="title"/>
          </p:nvPr>
        </p:nvSpPr>
        <p:spPr>
          <a:xfrm>
            <a:off x="0" y="0"/>
            <a:ext cx="8229600" cy="1143000"/>
          </a:xfrm>
        </p:spPr>
        <p:txBody>
          <a:bodyPr>
            <a:normAutofit/>
          </a:bodyPr>
          <a:lstStyle/>
          <a:p>
            <a:pPr algn="l"/>
            <a:r>
              <a:rPr lang="pt-BR" dirty="0"/>
              <a:t>Correntes de Ventos </a:t>
            </a:r>
            <a:r>
              <a:rPr lang="pt-BR" dirty="0" smtClean="0"/>
              <a:t>Locais</a:t>
            </a:r>
            <a:endParaRPr lang="pt-BR" dirty="0"/>
          </a:p>
        </p:txBody>
      </p:sp>
      <p:sp>
        <p:nvSpPr>
          <p:cNvPr id="4" name="CaixaDeTexto 3"/>
          <p:cNvSpPr txBox="1"/>
          <p:nvPr/>
        </p:nvSpPr>
        <p:spPr>
          <a:xfrm>
            <a:off x="863588" y="1268760"/>
            <a:ext cx="5652628" cy="1384995"/>
          </a:xfrm>
          <a:prstGeom prst="rect">
            <a:avLst/>
          </a:prstGeom>
          <a:noFill/>
        </p:spPr>
        <p:txBody>
          <a:bodyPr wrap="square" rtlCol="0">
            <a:spAutoFit/>
          </a:bodyPr>
          <a:lstStyle/>
          <a:p>
            <a:r>
              <a:rPr lang="pt-BR" sz="2800" dirty="0" smtClean="0"/>
              <a:t>Causados:</a:t>
            </a:r>
          </a:p>
          <a:p>
            <a:r>
              <a:rPr lang="pt-BR" sz="2800" dirty="0" smtClean="0"/>
              <a:t> Aquecimento desigual da superfície </a:t>
            </a:r>
          </a:p>
          <a:p>
            <a:r>
              <a:rPr lang="pt-BR" sz="2800" dirty="0" smtClean="0"/>
              <a:t>Alteração na Elevação</a:t>
            </a:r>
            <a:endParaRPr lang="pt-BR" sz="2800" dirty="0"/>
          </a:p>
        </p:txBody>
      </p:sp>
      <p:pic>
        <p:nvPicPr>
          <p:cNvPr id="38914" name="Picture 2" descr="http://www.chemistryviews.org/SpringboardWebApp/userfiles/chem/image/2012_January/CleverPicture/Land_sea_breeze_v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212976"/>
            <a:ext cx="8525746" cy="266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47643"/>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59" y="620688"/>
            <a:ext cx="7552159" cy="1924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5" y="2780928"/>
            <a:ext cx="7704361" cy="3151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068908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4744"/>
            <a:ext cx="8934450" cy="3829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854920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764704"/>
            <a:ext cx="6578185"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176974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004934"/>
            <a:ext cx="7765508" cy="4214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354015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20" y="2636912"/>
            <a:ext cx="8229600" cy="1143000"/>
          </a:xfrm>
        </p:spPr>
        <p:txBody>
          <a:bodyPr/>
          <a:lstStyle/>
          <a:p>
            <a:r>
              <a:rPr lang="pt-BR" dirty="0" smtClean="0"/>
              <a:t>Obrigado pela </a:t>
            </a:r>
            <a:r>
              <a:rPr lang="pt-BR" dirty="0"/>
              <a:t>a</a:t>
            </a:r>
            <a:r>
              <a:rPr lang="pt-BR" dirty="0" smtClean="0"/>
              <a:t>tenção!</a:t>
            </a:r>
            <a:endParaRPr lang="pt-BR" dirty="0"/>
          </a:p>
        </p:txBody>
      </p:sp>
    </p:spTree>
    <p:extLst>
      <p:ext uri="{BB962C8B-B14F-4D97-AF65-F5344CB8AC3E}">
        <p14:creationId xmlns:p14="http://schemas.microsoft.com/office/powerpoint/2010/main" val="32959925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5148064" y="6288645"/>
            <a:ext cx="3816424" cy="369332"/>
          </a:xfrm>
          <a:prstGeom prst="rect">
            <a:avLst/>
          </a:prstGeom>
          <a:noFill/>
        </p:spPr>
        <p:txBody>
          <a:bodyPr wrap="square" rtlCol="0">
            <a:spAutoFit/>
          </a:bodyPr>
          <a:lstStyle/>
          <a:p>
            <a:r>
              <a:rPr lang="pt-BR" dirty="0" smtClean="0"/>
              <a:t>Fonte: </a:t>
            </a:r>
            <a:r>
              <a:rPr lang="pt-BR" dirty="0"/>
              <a:t>Wind Energy </a:t>
            </a:r>
            <a:r>
              <a:rPr lang="pt-BR" dirty="0" smtClean="0"/>
              <a:t>Update - 2013</a:t>
            </a:r>
            <a:r>
              <a:rPr lang="pt-BR" dirty="0"/>
              <a:t>  </a:t>
            </a:r>
          </a:p>
        </p:txBody>
      </p:sp>
      <p:graphicFrame>
        <p:nvGraphicFramePr>
          <p:cNvPr id="7" name="Gráfico 6"/>
          <p:cNvGraphicFramePr>
            <a:graphicFrameLocks/>
          </p:cNvGraphicFramePr>
          <p:nvPr>
            <p:extLst>
              <p:ext uri="{D42A27DB-BD31-4B8C-83A1-F6EECF244321}">
                <p14:modId xmlns:p14="http://schemas.microsoft.com/office/powerpoint/2010/main" val="2846737195"/>
              </p:ext>
            </p:extLst>
          </p:nvPr>
        </p:nvGraphicFramePr>
        <p:xfrm>
          <a:off x="1259632" y="188640"/>
          <a:ext cx="6840760" cy="56166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8050093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5148064" y="6288645"/>
            <a:ext cx="3816424" cy="369332"/>
          </a:xfrm>
          <a:prstGeom prst="rect">
            <a:avLst/>
          </a:prstGeom>
          <a:noFill/>
        </p:spPr>
        <p:txBody>
          <a:bodyPr wrap="square" rtlCol="0">
            <a:spAutoFit/>
          </a:bodyPr>
          <a:lstStyle/>
          <a:p>
            <a:r>
              <a:rPr lang="pt-BR" dirty="0" smtClean="0"/>
              <a:t>Fonte: </a:t>
            </a:r>
            <a:r>
              <a:rPr lang="pt-BR" dirty="0"/>
              <a:t>Wind Energy </a:t>
            </a:r>
            <a:r>
              <a:rPr lang="pt-BR" dirty="0" smtClean="0"/>
              <a:t>Update - 2013</a:t>
            </a:r>
            <a:r>
              <a:rPr lang="pt-BR" dirty="0"/>
              <a:t>  </a:t>
            </a:r>
          </a:p>
        </p:txBody>
      </p:sp>
      <p:graphicFrame>
        <p:nvGraphicFramePr>
          <p:cNvPr id="7" name="Gráfico 6"/>
          <p:cNvGraphicFramePr>
            <a:graphicFrameLocks/>
          </p:cNvGraphicFramePr>
          <p:nvPr>
            <p:extLst>
              <p:ext uri="{D42A27DB-BD31-4B8C-83A1-F6EECF244321}">
                <p14:modId xmlns:p14="http://schemas.microsoft.com/office/powerpoint/2010/main" val="3258222656"/>
              </p:ext>
            </p:extLst>
          </p:nvPr>
        </p:nvGraphicFramePr>
        <p:xfrm>
          <a:off x="179512" y="1124744"/>
          <a:ext cx="3744416" cy="3744416"/>
        </p:xfrm>
        <a:graphic>
          <a:graphicData uri="http://schemas.openxmlformats.org/drawingml/2006/chart">
            <c:chart xmlns:c="http://schemas.openxmlformats.org/drawingml/2006/chart" xmlns:r="http://schemas.openxmlformats.org/officeDocument/2006/relationships" r:id="rId2"/>
          </a:graphicData>
        </a:graphic>
      </p:graphicFrame>
      <p:sp>
        <p:nvSpPr>
          <p:cNvPr id="2" name="CaixaDeTexto 1"/>
          <p:cNvSpPr txBox="1"/>
          <p:nvPr/>
        </p:nvSpPr>
        <p:spPr>
          <a:xfrm>
            <a:off x="4143761" y="1340768"/>
            <a:ext cx="4680520" cy="2677656"/>
          </a:xfrm>
          <a:prstGeom prst="rect">
            <a:avLst/>
          </a:prstGeom>
          <a:noFill/>
        </p:spPr>
        <p:txBody>
          <a:bodyPr wrap="square" rtlCol="0">
            <a:spAutoFit/>
          </a:bodyPr>
          <a:lstStyle/>
          <a:p>
            <a:pPr marL="457200" indent="-457200" algn="just">
              <a:buFont typeface="Wingdings" panose="05000000000000000000" pitchFamily="2" charset="2"/>
              <a:buChar char="ü"/>
            </a:pPr>
            <a:r>
              <a:rPr lang="pt-BR" sz="2800" dirty="0" smtClean="0"/>
              <a:t>Avaria em pás totalizam, aproximadamente 41.4% das solicitações de seguro  de WT.</a:t>
            </a:r>
          </a:p>
          <a:p>
            <a:pPr marL="457200" indent="-457200" algn="just">
              <a:buFont typeface="Wingdings" panose="05000000000000000000" pitchFamily="2" charset="2"/>
              <a:buChar char="ü"/>
            </a:pPr>
            <a:r>
              <a:rPr lang="pt-BR" sz="2800" dirty="0" smtClean="0"/>
              <a:t>Média de  €177.662,00 por solicitação.</a:t>
            </a:r>
            <a:r>
              <a:rPr lang="pt-BR" dirty="0" smtClean="0"/>
              <a:t> </a:t>
            </a:r>
            <a:endParaRPr lang="pt-BR" dirty="0"/>
          </a:p>
        </p:txBody>
      </p:sp>
    </p:spTree>
    <p:extLst>
      <p:ext uri="{BB962C8B-B14F-4D97-AF65-F5344CB8AC3E}">
        <p14:creationId xmlns:p14="http://schemas.microsoft.com/office/powerpoint/2010/main" val="2035999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to 4"/>
          <p:cNvCxnSpPr/>
          <p:nvPr/>
        </p:nvCxnSpPr>
        <p:spPr>
          <a:xfrm>
            <a:off x="251520" y="1052736"/>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
        <p:nvSpPr>
          <p:cNvPr id="6" name="Título 1"/>
          <p:cNvSpPr>
            <a:spLocks noGrp="1"/>
          </p:cNvSpPr>
          <p:nvPr>
            <p:ph type="title"/>
          </p:nvPr>
        </p:nvSpPr>
        <p:spPr>
          <a:xfrm>
            <a:off x="0" y="0"/>
            <a:ext cx="8229600" cy="1143000"/>
          </a:xfrm>
        </p:spPr>
        <p:txBody>
          <a:bodyPr>
            <a:normAutofit/>
          </a:bodyPr>
          <a:lstStyle/>
          <a:p>
            <a:pPr algn="l"/>
            <a:r>
              <a:rPr lang="pt-BR" dirty="0"/>
              <a:t>Correntes de Ventos </a:t>
            </a:r>
            <a:r>
              <a:rPr lang="pt-BR" dirty="0" smtClean="0"/>
              <a:t>Locais</a:t>
            </a:r>
            <a:endParaRPr lang="pt-BR" dirty="0"/>
          </a:p>
        </p:txBody>
      </p:sp>
      <p:sp>
        <p:nvSpPr>
          <p:cNvPr id="4" name="CaixaDeTexto 3"/>
          <p:cNvSpPr txBox="1"/>
          <p:nvPr/>
        </p:nvSpPr>
        <p:spPr>
          <a:xfrm>
            <a:off x="863588" y="1268760"/>
            <a:ext cx="5652628" cy="1384995"/>
          </a:xfrm>
          <a:prstGeom prst="rect">
            <a:avLst/>
          </a:prstGeom>
          <a:noFill/>
        </p:spPr>
        <p:txBody>
          <a:bodyPr wrap="square" rtlCol="0">
            <a:spAutoFit/>
          </a:bodyPr>
          <a:lstStyle/>
          <a:p>
            <a:r>
              <a:rPr lang="pt-BR" sz="2800" dirty="0" smtClean="0"/>
              <a:t>Causados:</a:t>
            </a:r>
          </a:p>
          <a:p>
            <a:r>
              <a:rPr lang="pt-BR" sz="2800" dirty="0" smtClean="0"/>
              <a:t> Aquecimento desigual da superfície </a:t>
            </a:r>
          </a:p>
          <a:p>
            <a:r>
              <a:rPr lang="pt-BR" sz="2800" dirty="0" smtClean="0"/>
              <a:t>Alteração na Elevação</a:t>
            </a:r>
            <a:endParaRPr lang="pt-BR" sz="2800" dirty="0"/>
          </a:p>
        </p:txBody>
      </p:sp>
      <p:pic>
        <p:nvPicPr>
          <p:cNvPr id="39938" name="Picture 2" descr="mtn_valleybr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2217" y="2276872"/>
            <a:ext cx="4147997" cy="4391997"/>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3923928" y="4365104"/>
            <a:ext cx="5544616" cy="24928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4606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to 4"/>
          <p:cNvCxnSpPr/>
          <p:nvPr/>
        </p:nvCxnSpPr>
        <p:spPr>
          <a:xfrm>
            <a:off x="251520" y="1052736"/>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
        <p:nvSpPr>
          <p:cNvPr id="6" name="Título 1"/>
          <p:cNvSpPr>
            <a:spLocks noGrp="1"/>
          </p:cNvSpPr>
          <p:nvPr>
            <p:ph type="title"/>
          </p:nvPr>
        </p:nvSpPr>
        <p:spPr>
          <a:xfrm>
            <a:off x="0" y="0"/>
            <a:ext cx="8229600" cy="1143000"/>
          </a:xfrm>
        </p:spPr>
        <p:txBody>
          <a:bodyPr>
            <a:normAutofit/>
          </a:bodyPr>
          <a:lstStyle/>
          <a:p>
            <a:pPr algn="l"/>
            <a:r>
              <a:rPr lang="pt-BR" dirty="0"/>
              <a:t>Correntes de Ventos </a:t>
            </a:r>
            <a:r>
              <a:rPr lang="pt-BR" dirty="0" smtClean="0"/>
              <a:t>Locais</a:t>
            </a:r>
            <a:endParaRPr lang="pt-BR" dirty="0"/>
          </a:p>
        </p:txBody>
      </p:sp>
      <p:sp>
        <p:nvSpPr>
          <p:cNvPr id="4" name="CaixaDeTexto 3"/>
          <p:cNvSpPr txBox="1"/>
          <p:nvPr/>
        </p:nvSpPr>
        <p:spPr>
          <a:xfrm>
            <a:off x="863588" y="1268760"/>
            <a:ext cx="5652628" cy="1384995"/>
          </a:xfrm>
          <a:prstGeom prst="rect">
            <a:avLst/>
          </a:prstGeom>
          <a:noFill/>
        </p:spPr>
        <p:txBody>
          <a:bodyPr wrap="square" rtlCol="0">
            <a:spAutoFit/>
          </a:bodyPr>
          <a:lstStyle/>
          <a:p>
            <a:r>
              <a:rPr lang="pt-BR" sz="2800" dirty="0" smtClean="0"/>
              <a:t>Causados:</a:t>
            </a:r>
          </a:p>
          <a:p>
            <a:r>
              <a:rPr lang="pt-BR" sz="2800" dirty="0" smtClean="0"/>
              <a:t> Aquecimento desigual da superfície </a:t>
            </a:r>
          </a:p>
          <a:p>
            <a:r>
              <a:rPr lang="pt-BR" sz="2800" dirty="0" smtClean="0"/>
              <a:t>Alteração na Elevação</a:t>
            </a:r>
            <a:endParaRPr lang="pt-BR" sz="2800" dirty="0"/>
          </a:p>
        </p:txBody>
      </p:sp>
      <p:pic>
        <p:nvPicPr>
          <p:cNvPr id="39938" name="Picture 2" descr="mtn_valleybr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2217" y="2276872"/>
            <a:ext cx="4147997" cy="4391997"/>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4247964" y="2122780"/>
            <a:ext cx="5004556" cy="2350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106018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to 4"/>
          <p:cNvCxnSpPr/>
          <p:nvPr/>
        </p:nvCxnSpPr>
        <p:spPr>
          <a:xfrm>
            <a:off x="251520" y="1052736"/>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
        <p:nvSpPr>
          <p:cNvPr id="6" name="Título 1"/>
          <p:cNvSpPr>
            <a:spLocks noGrp="1"/>
          </p:cNvSpPr>
          <p:nvPr>
            <p:ph type="title"/>
          </p:nvPr>
        </p:nvSpPr>
        <p:spPr>
          <a:xfrm>
            <a:off x="0" y="0"/>
            <a:ext cx="8229600" cy="1143000"/>
          </a:xfrm>
        </p:spPr>
        <p:txBody>
          <a:bodyPr>
            <a:normAutofit/>
          </a:bodyPr>
          <a:lstStyle/>
          <a:p>
            <a:pPr algn="l"/>
            <a:r>
              <a:rPr lang="pt-BR" dirty="0"/>
              <a:t>Correntes de Ventos </a:t>
            </a:r>
            <a:r>
              <a:rPr lang="pt-BR" dirty="0" smtClean="0"/>
              <a:t>Locais</a:t>
            </a:r>
            <a:endParaRPr lang="pt-BR" dirty="0"/>
          </a:p>
        </p:txBody>
      </p:sp>
      <p:sp>
        <p:nvSpPr>
          <p:cNvPr id="4" name="CaixaDeTexto 3"/>
          <p:cNvSpPr txBox="1"/>
          <p:nvPr/>
        </p:nvSpPr>
        <p:spPr>
          <a:xfrm>
            <a:off x="863588" y="1268760"/>
            <a:ext cx="5652628" cy="1384995"/>
          </a:xfrm>
          <a:prstGeom prst="rect">
            <a:avLst/>
          </a:prstGeom>
          <a:noFill/>
        </p:spPr>
        <p:txBody>
          <a:bodyPr wrap="square" rtlCol="0">
            <a:spAutoFit/>
          </a:bodyPr>
          <a:lstStyle/>
          <a:p>
            <a:r>
              <a:rPr lang="pt-BR" sz="2800" dirty="0" smtClean="0"/>
              <a:t>Causados:</a:t>
            </a:r>
          </a:p>
          <a:p>
            <a:r>
              <a:rPr lang="pt-BR" sz="2800" dirty="0" smtClean="0"/>
              <a:t> Aquecimento desigual da superfície </a:t>
            </a:r>
          </a:p>
          <a:p>
            <a:r>
              <a:rPr lang="pt-BR" sz="2800" dirty="0" smtClean="0"/>
              <a:t>Alteração na Elevação</a:t>
            </a:r>
            <a:endParaRPr lang="pt-BR" sz="2800" dirty="0"/>
          </a:p>
        </p:txBody>
      </p:sp>
      <p:pic>
        <p:nvPicPr>
          <p:cNvPr id="39938" name="Picture 2" descr="mtn_valleybr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2217" y="2276872"/>
            <a:ext cx="4147997" cy="4391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9548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7" y="701988"/>
            <a:ext cx="9585208" cy="5000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aixaDeTexto 3"/>
          <p:cNvSpPr txBox="1"/>
          <p:nvPr/>
        </p:nvSpPr>
        <p:spPr>
          <a:xfrm>
            <a:off x="179512" y="117213"/>
            <a:ext cx="6552728" cy="584775"/>
          </a:xfrm>
          <a:prstGeom prst="rect">
            <a:avLst/>
          </a:prstGeom>
          <a:noFill/>
        </p:spPr>
        <p:txBody>
          <a:bodyPr wrap="square" rtlCol="0">
            <a:spAutoFit/>
          </a:bodyPr>
          <a:lstStyle/>
          <a:p>
            <a:r>
              <a:rPr lang="pt-BR" sz="3200" dirty="0" smtClean="0"/>
              <a:t>Atlas Eólicos</a:t>
            </a:r>
            <a:endParaRPr lang="pt-BR" sz="3200" dirty="0"/>
          </a:p>
        </p:txBody>
      </p:sp>
      <p:sp>
        <p:nvSpPr>
          <p:cNvPr id="5" name="CaixaDeTexto 4"/>
          <p:cNvSpPr txBox="1"/>
          <p:nvPr/>
        </p:nvSpPr>
        <p:spPr>
          <a:xfrm>
            <a:off x="827584" y="6052765"/>
            <a:ext cx="3456384" cy="646331"/>
          </a:xfrm>
          <a:prstGeom prst="rect">
            <a:avLst/>
          </a:prstGeom>
          <a:noFill/>
        </p:spPr>
        <p:txBody>
          <a:bodyPr wrap="square" rtlCol="0">
            <a:spAutoFit/>
          </a:bodyPr>
          <a:lstStyle/>
          <a:p>
            <a:r>
              <a:rPr lang="pt-BR" dirty="0" smtClean="0"/>
              <a:t>Atlas Eólico do Rio Grande do Sul  2014 </a:t>
            </a:r>
            <a:endParaRPr lang="pt-BR" dirty="0"/>
          </a:p>
        </p:txBody>
      </p:sp>
      <p:cxnSp>
        <p:nvCxnSpPr>
          <p:cNvPr id="9" name="Conector reto 8"/>
          <p:cNvCxnSpPr/>
          <p:nvPr/>
        </p:nvCxnSpPr>
        <p:spPr>
          <a:xfrm>
            <a:off x="179512" y="768135"/>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8498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179512" y="117213"/>
            <a:ext cx="6552728" cy="584775"/>
          </a:xfrm>
          <a:prstGeom prst="rect">
            <a:avLst/>
          </a:prstGeom>
          <a:noFill/>
        </p:spPr>
        <p:txBody>
          <a:bodyPr wrap="square" rtlCol="0">
            <a:spAutoFit/>
          </a:bodyPr>
          <a:lstStyle/>
          <a:p>
            <a:r>
              <a:rPr lang="pt-BR" sz="3200" dirty="0" smtClean="0"/>
              <a:t>Atlas Eólicos</a:t>
            </a:r>
            <a:endParaRPr lang="pt-BR" sz="3200" dirty="0"/>
          </a:p>
        </p:txBody>
      </p:sp>
      <p:sp>
        <p:nvSpPr>
          <p:cNvPr id="5" name="CaixaDeTexto 4"/>
          <p:cNvSpPr txBox="1"/>
          <p:nvPr/>
        </p:nvSpPr>
        <p:spPr>
          <a:xfrm>
            <a:off x="827584" y="6052765"/>
            <a:ext cx="3456384" cy="646331"/>
          </a:xfrm>
          <a:prstGeom prst="rect">
            <a:avLst/>
          </a:prstGeom>
          <a:noFill/>
        </p:spPr>
        <p:txBody>
          <a:bodyPr wrap="square" rtlCol="0">
            <a:spAutoFit/>
          </a:bodyPr>
          <a:lstStyle/>
          <a:p>
            <a:r>
              <a:rPr lang="pt-BR" dirty="0" smtClean="0"/>
              <a:t>Atlas Eólico do Rio Grande do Sul  2014 </a:t>
            </a:r>
            <a:endParaRPr lang="pt-BR" dirty="0"/>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627" y="701987"/>
            <a:ext cx="8699373" cy="5350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Conector reto 5"/>
          <p:cNvCxnSpPr/>
          <p:nvPr/>
        </p:nvCxnSpPr>
        <p:spPr>
          <a:xfrm>
            <a:off x="179512" y="701988"/>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080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20" y="-27384"/>
            <a:ext cx="8229600" cy="1143000"/>
          </a:xfrm>
        </p:spPr>
        <p:txBody>
          <a:bodyPr/>
          <a:lstStyle/>
          <a:p>
            <a:pPr algn="l"/>
            <a:r>
              <a:rPr lang="pt-BR" dirty="0"/>
              <a:t>Atlas Eólicos</a:t>
            </a:r>
          </a:p>
        </p:txBody>
      </p:sp>
      <p:sp>
        <p:nvSpPr>
          <p:cNvPr id="4" name="Espaço Reservado para Conteúdo 2"/>
          <p:cNvSpPr>
            <a:spLocks noGrp="1"/>
          </p:cNvSpPr>
          <p:nvPr>
            <p:ph idx="1"/>
          </p:nvPr>
        </p:nvSpPr>
        <p:spPr>
          <a:xfrm>
            <a:off x="4851102" y="6199785"/>
            <a:ext cx="4319267" cy="482068"/>
          </a:xfrm>
        </p:spPr>
        <p:txBody>
          <a:bodyPr>
            <a:normAutofit fontScale="55000" lnSpcReduction="20000"/>
          </a:bodyPr>
          <a:lstStyle/>
          <a:p>
            <a:pPr marL="0" indent="0">
              <a:buNone/>
            </a:pPr>
            <a:r>
              <a:rPr lang="pt-BR" dirty="0" smtClean="0"/>
              <a:t>Atlas do Potencial Eólico Brasileiro  - 2001</a:t>
            </a:r>
          </a:p>
          <a:p>
            <a:endParaRPr lang="pt-B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1700808"/>
            <a:ext cx="4657951" cy="4498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aixaDeTexto 5"/>
          <p:cNvSpPr txBox="1"/>
          <p:nvPr/>
        </p:nvSpPr>
        <p:spPr>
          <a:xfrm>
            <a:off x="519470" y="1700808"/>
            <a:ext cx="3312368" cy="2246769"/>
          </a:xfrm>
          <a:prstGeom prst="rect">
            <a:avLst/>
          </a:prstGeom>
          <a:noFill/>
        </p:spPr>
        <p:txBody>
          <a:bodyPr wrap="square" rtlCol="0">
            <a:spAutoFit/>
          </a:bodyPr>
          <a:lstStyle/>
          <a:p>
            <a:r>
              <a:rPr lang="pt-BR" sz="2800" dirty="0" smtClean="0"/>
              <a:t>A viabilidade econômica de empreendimentos eólicos depende dos ventos locais</a:t>
            </a:r>
            <a:endParaRPr lang="pt-BR" sz="2800" dirty="0"/>
          </a:p>
        </p:txBody>
      </p:sp>
      <p:cxnSp>
        <p:nvCxnSpPr>
          <p:cNvPr id="7" name="Conector reto 6"/>
          <p:cNvCxnSpPr/>
          <p:nvPr/>
        </p:nvCxnSpPr>
        <p:spPr>
          <a:xfrm>
            <a:off x="251520" y="1052736"/>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5442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6" y="230777"/>
            <a:ext cx="8429625" cy="6315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2292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4947" y="53752"/>
            <a:ext cx="8229600" cy="1143000"/>
          </a:xfrm>
        </p:spPr>
        <p:txBody>
          <a:bodyPr/>
          <a:lstStyle/>
          <a:p>
            <a:pPr algn="l"/>
            <a:r>
              <a:rPr lang="pt-BR" dirty="0" smtClean="0"/>
              <a:t>Bibliografia</a:t>
            </a:r>
            <a:endParaRPr lang="pt-BR" dirty="0"/>
          </a:p>
        </p:txBody>
      </p:sp>
      <p:sp>
        <p:nvSpPr>
          <p:cNvPr id="3" name="Espaço Reservado para Conteúdo 2"/>
          <p:cNvSpPr>
            <a:spLocks noGrp="1"/>
          </p:cNvSpPr>
          <p:nvPr>
            <p:ph idx="1"/>
          </p:nvPr>
        </p:nvSpPr>
        <p:spPr>
          <a:xfrm>
            <a:off x="251520" y="1600200"/>
            <a:ext cx="8892480" cy="4525963"/>
          </a:xfrm>
        </p:spPr>
        <p:txBody>
          <a:bodyPr/>
          <a:lstStyle/>
          <a:p>
            <a:pPr marL="0" indent="0">
              <a:buNone/>
            </a:pPr>
            <a:r>
              <a:rPr lang="en-US" i="1" dirty="0" smtClean="0"/>
              <a:t>Wind Energy Handbook </a:t>
            </a:r>
          </a:p>
          <a:p>
            <a:pPr marL="400050" lvl="2" indent="0">
              <a:buNone/>
            </a:pPr>
            <a:r>
              <a:rPr lang="en-US" dirty="0" smtClean="0"/>
              <a:t>Tony Burton, Nick Jenkins, David Sharpe, Ervin </a:t>
            </a:r>
            <a:r>
              <a:rPr lang="en-US" dirty="0" err="1" smtClean="0"/>
              <a:t>Bossanyi</a:t>
            </a:r>
            <a:r>
              <a:rPr lang="en-US" dirty="0" smtClean="0"/>
              <a:t>, John Wiley and Sons, Ltd.</a:t>
            </a:r>
          </a:p>
          <a:p>
            <a:pPr marL="0" indent="0">
              <a:buNone/>
            </a:pPr>
            <a:r>
              <a:rPr lang="en-US" i="1" dirty="0" smtClean="0"/>
              <a:t>Grid Integration of Wind Energy Conversion Systems</a:t>
            </a:r>
          </a:p>
          <a:p>
            <a:pPr marL="457200" lvl="1" indent="0">
              <a:buNone/>
            </a:pPr>
            <a:r>
              <a:rPr lang="en-US" sz="2400" dirty="0"/>
              <a:t>Siegfried </a:t>
            </a:r>
            <a:r>
              <a:rPr lang="en-US" sz="2400" dirty="0" err="1"/>
              <a:t>Heier</a:t>
            </a:r>
            <a:r>
              <a:rPr lang="en-US" sz="2400" dirty="0"/>
              <a:t> , John Wiley and Sons, </a:t>
            </a:r>
            <a:r>
              <a:rPr lang="en-US" sz="2400" dirty="0" smtClean="0"/>
              <a:t>Ltd.</a:t>
            </a:r>
            <a:endParaRPr lang="en-US" i="1" dirty="0" smtClean="0"/>
          </a:p>
          <a:p>
            <a:pPr marL="0" indent="0">
              <a:buNone/>
            </a:pPr>
            <a:r>
              <a:rPr lang="en-US" i="1" dirty="0" smtClean="0"/>
              <a:t>Wind Power in Power Systems </a:t>
            </a:r>
          </a:p>
          <a:p>
            <a:pPr marL="400050" lvl="2" indent="0">
              <a:buNone/>
            </a:pPr>
            <a:r>
              <a:rPr lang="en-US" dirty="0"/>
              <a:t>Thomas Ackermann , John Wiley and Sons, </a:t>
            </a:r>
            <a:r>
              <a:rPr lang="en-US" dirty="0" smtClean="0"/>
              <a:t>Ltd.</a:t>
            </a:r>
          </a:p>
          <a:p>
            <a:pPr marL="0" lvl="2" indent="0">
              <a:buNone/>
            </a:pPr>
            <a:r>
              <a:rPr lang="en-US" sz="3200" i="1" dirty="0" err="1"/>
              <a:t>Artigos</a:t>
            </a:r>
            <a:r>
              <a:rPr lang="en-US" sz="3200" i="1" dirty="0"/>
              <a:t> das  IEEE Transactions</a:t>
            </a:r>
          </a:p>
          <a:p>
            <a:pPr lvl="1"/>
            <a:endParaRPr lang="en-US" sz="2400" dirty="0"/>
          </a:p>
          <a:p>
            <a:pPr lvl="1"/>
            <a:endParaRPr lang="en-US" sz="2400" dirty="0"/>
          </a:p>
        </p:txBody>
      </p:sp>
      <p:cxnSp>
        <p:nvCxnSpPr>
          <p:cNvPr id="4" name="Conector reto 3"/>
          <p:cNvCxnSpPr/>
          <p:nvPr/>
        </p:nvCxnSpPr>
        <p:spPr>
          <a:xfrm>
            <a:off x="258010" y="1196752"/>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1780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p:txBody>
          <a:bodyPr>
            <a:normAutofit fontScale="90000"/>
          </a:bodyPr>
          <a:lstStyle/>
          <a:p>
            <a:pPr algn="l"/>
            <a:r>
              <a:rPr lang="pt-BR" dirty="0" smtClean="0"/>
              <a:t>Circulação Atmosférica – Microescala</a:t>
            </a:r>
            <a:endParaRPr lang="pt-BR" dirty="0"/>
          </a:p>
        </p:txBody>
      </p:sp>
      <p:cxnSp>
        <p:nvCxnSpPr>
          <p:cNvPr id="5" name="Conector reto 4"/>
          <p:cNvCxnSpPr/>
          <p:nvPr/>
        </p:nvCxnSpPr>
        <p:spPr>
          <a:xfrm>
            <a:off x="395536" y="1196752"/>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pic>
        <p:nvPicPr>
          <p:cNvPr id="27650" name="Picture 2" descr="http://www.normawind.com/images/layout/servicios/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419" y="2085594"/>
            <a:ext cx="5734050" cy="2047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905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363851" y="53752"/>
            <a:ext cx="8229600" cy="1143000"/>
          </a:xfrm>
        </p:spPr>
        <p:txBody>
          <a:bodyPr>
            <a:normAutofit fontScale="90000"/>
          </a:bodyPr>
          <a:lstStyle/>
          <a:p>
            <a:pPr algn="l"/>
            <a:r>
              <a:rPr lang="pt-BR" dirty="0" smtClean="0"/>
              <a:t>Circulação Atmosférica – Microescala</a:t>
            </a:r>
            <a:endParaRPr lang="pt-BR" dirty="0"/>
          </a:p>
        </p:txBody>
      </p:sp>
      <p:cxnSp>
        <p:nvCxnSpPr>
          <p:cNvPr id="5" name="Conector reto 4"/>
          <p:cNvCxnSpPr/>
          <p:nvPr/>
        </p:nvCxnSpPr>
        <p:spPr>
          <a:xfrm>
            <a:off x="395536" y="1196752"/>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pic>
        <p:nvPicPr>
          <p:cNvPr id="27650" name="Picture 2" descr="http://www.normawind.com/images/layout/servicios/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419" y="2085594"/>
            <a:ext cx="5734050" cy="2047876"/>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p:cNvSpPr txBox="1"/>
          <p:nvPr/>
        </p:nvSpPr>
        <p:spPr>
          <a:xfrm>
            <a:off x="539552" y="1355206"/>
            <a:ext cx="4320480" cy="1754326"/>
          </a:xfrm>
          <a:prstGeom prst="rect">
            <a:avLst/>
          </a:prstGeom>
          <a:noFill/>
        </p:spPr>
        <p:txBody>
          <a:bodyPr wrap="square" rtlCol="0">
            <a:spAutoFit/>
          </a:bodyPr>
          <a:lstStyle/>
          <a:p>
            <a:r>
              <a:rPr lang="en-US" b="1" i="1" dirty="0" err="1" smtClean="0"/>
              <a:t>Micrositing</a:t>
            </a:r>
            <a:r>
              <a:rPr lang="en-US" i="1" dirty="0" smtClean="0"/>
              <a:t> </a:t>
            </a:r>
            <a:r>
              <a:rPr lang="pt-BR" dirty="0" smtClean="0"/>
              <a:t>-  é o processo de definição da localização da turbinas em um determinado local.</a:t>
            </a:r>
          </a:p>
          <a:p>
            <a:r>
              <a:rPr lang="pt-BR" dirty="0"/>
              <a:t>	</a:t>
            </a:r>
            <a:r>
              <a:rPr lang="pt-BR" dirty="0" smtClean="0"/>
              <a:t>Produtividade</a:t>
            </a:r>
          </a:p>
          <a:p>
            <a:r>
              <a:rPr lang="pt-BR" dirty="0"/>
              <a:t> </a:t>
            </a:r>
            <a:r>
              <a:rPr lang="pt-BR" dirty="0" smtClean="0"/>
              <a:t>                 Durabilidade</a:t>
            </a:r>
          </a:p>
          <a:p>
            <a:r>
              <a:rPr lang="pt-BR" dirty="0"/>
              <a:t> </a:t>
            </a:r>
            <a:r>
              <a:rPr lang="pt-BR" dirty="0" smtClean="0"/>
              <a:t>                 Realização Técnica</a:t>
            </a:r>
            <a:endParaRPr lang="pt-BR" dirty="0"/>
          </a:p>
        </p:txBody>
      </p:sp>
    </p:spTree>
    <p:extLst>
      <p:ext uri="{BB962C8B-B14F-4D97-AF65-F5344CB8AC3E}">
        <p14:creationId xmlns:p14="http://schemas.microsoft.com/office/powerpoint/2010/main" val="18733445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p:txBody>
          <a:bodyPr>
            <a:normAutofit fontScale="90000"/>
          </a:bodyPr>
          <a:lstStyle/>
          <a:p>
            <a:pPr algn="l"/>
            <a:r>
              <a:rPr lang="pt-BR" dirty="0" smtClean="0"/>
              <a:t>Circulação Atmosférica – Microescala</a:t>
            </a:r>
            <a:endParaRPr lang="pt-BR" dirty="0"/>
          </a:p>
        </p:txBody>
      </p:sp>
      <p:cxnSp>
        <p:nvCxnSpPr>
          <p:cNvPr id="5" name="Conector reto 4"/>
          <p:cNvCxnSpPr/>
          <p:nvPr/>
        </p:nvCxnSpPr>
        <p:spPr>
          <a:xfrm>
            <a:off x="395536" y="1196752"/>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pic>
        <p:nvPicPr>
          <p:cNvPr id="27650" name="Picture 2" descr="http://www.normawind.com/images/layout/servicios/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419" y="2085594"/>
            <a:ext cx="5734050" cy="2047876"/>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p:cNvSpPr txBox="1"/>
          <p:nvPr/>
        </p:nvSpPr>
        <p:spPr>
          <a:xfrm>
            <a:off x="539552" y="1355206"/>
            <a:ext cx="4320480" cy="1754326"/>
          </a:xfrm>
          <a:prstGeom prst="rect">
            <a:avLst/>
          </a:prstGeom>
          <a:noFill/>
        </p:spPr>
        <p:txBody>
          <a:bodyPr wrap="square" rtlCol="0">
            <a:spAutoFit/>
          </a:bodyPr>
          <a:lstStyle/>
          <a:p>
            <a:r>
              <a:rPr lang="en-US" b="1" i="1" dirty="0" err="1" smtClean="0"/>
              <a:t>Micrositing</a:t>
            </a:r>
            <a:r>
              <a:rPr lang="en-US" i="1" dirty="0" smtClean="0"/>
              <a:t> </a:t>
            </a:r>
            <a:r>
              <a:rPr lang="pt-BR" dirty="0" smtClean="0"/>
              <a:t>-  é o processo de definição da localização da turbinas em um determinado local.</a:t>
            </a:r>
          </a:p>
          <a:p>
            <a:r>
              <a:rPr lang="pt-BR" dirty="0"/>
              <a:t>	</a:t>
            </a:r>
            <a:r>
              <a:rPr lang="pt-BR" dirty="0" smtClean="0"/>
              <a:t>Produtividade</a:t>
            </a:r>
          </a:p>
          <a:p>
            <a:r>
              <a:rPr lang="pt-BR" dirty="0"/>
              <a:t> </a:t>
            </a:r>
            <a:r>
              <a:rPr lang="pt-BR" dirty="0" smtClean="0"/>
              <a:t>                 Durabilidade</a:t>
            </a:r>
          </a:p>
          <a:p>
            <a:r>
              <a:rPr lang="pt-BR" dirty="0"/>
              <a:t> </a:t>
            </a:r>
            <a:r>
              <a:rPr lang="pt-BR" dirty="0" smtClean="0"/>
              <a:t>                 Realização Técnica</a:t>
            </a:r>
            <a:endParaRPr lang="pt-BR" dirty="0"/>
          </a:p>
        </p:txBody>
      </p:sp>
      <p:sp>
        <p:nvSpPr>
          <p:cNvPr id="8" name="CaixaDeTexto 7"/>
          <p:cNvSpPr txBox="1"/>
          <p:nvPr/>
        </p:nvSpPr>
        <p:spPr>
          <a:xfrm>
            <a:off x="539552" y="3126656"/>
            <a:ext cx="4320480" cy="1477328"/>
          </a:xfrm>
          <a:prstGeom prst="rect">
            <a:avLst/>
          </a:prstGeom>
          <a:noFill/>
        </p:spPr>
        <p:txBody>
          <a:bodyPr wrap="square" rtlCol="0">
            <a:spAutoFit/>
          </a:bodyPr>
          <a:lstStyle/>
          <a:p>
            <a:r>
              <a:rPr lang="en-US" b="1" i="1" dirty="0" smtClean="0"/>
              <a:t>Site Assessment </a:t>
            </a:r>
            <a:r>
              <a:rPr lang="pt-BR" dirty="0" smtClean="0"/>
              <a:t>-  Verificação da adequação da turbina eólica para as condições do site</a:t>
            </a:r>
          </a:p>
          <a:p>
            <a:r>
              <a:rPr lang="pt-BR" dirty="0"/>
              <a:t>	Velocidades máximos, Rajadas</a:t>
            </a:r>
          </a:p>
          <a:p>
            <a:r>
              <a:rPr lang="pt-BR" dirty="0" smtClean="0"/>
              <a:t>                  Ventos Extremos</a:t>
            </a:r>
          </a:p>
          <a:p>
            <a:r>
              <a:rPr lang="pt-BR" dirty="0"/>
              <a:t> </a:t>
            </a:r>
            <a:r>
              <a:rPr lang="pt-BR" dirty="0" smtClean="0"/>
              <a:t>                 Componente Vertical</a:t>
            </a:r>
            <a:endParaRPr lang="pt-BR" dirty="0"/>
          </a:p>
        </p:txBody>
      </p:sp>
    </p:spTree>
    <p:extLst>
      <p:ext uri="{BB962C8B-B14F-4D97-AF65-F5344CB8AC3E}">
        <p14:creationId xmlns:p14="http://schemas.microsoft.com/office/powerpoint/2010/main" val="20342454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p:txBody>
          <a:bodyPr>
            <a:normAutofit fontScale="90000"/>
          </a:bodyPr>
          <a:lstStyle/>
          <a:p>
            <a:pPr algn="l"/>
            <a:r>
              <a:rPr lang="pt-BR" dirty="0" smtClean="0"/>
              <a:t>Circulação Atmosférica – Microescala</a:t>
            </a:r>
            <a:endParaRPr lang="pt-BR" dirty="0"/>
          </a:p>
        </p:txBody>
      </p:sp>
      <p:cxnSp>
        <p:nvCxnSpPr>
          <p:cNvPr id="5" name="Conector reto 4"/>
          <p:cNvCxnSpPr/>
          <p:nvPr/>
        </p:nvCxnSpPr>
        <p:spPr>
          <a:xfrm>
            <a:off x="395536" y="1196752"/>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pic>
        <p:nvPicPr>
          <p:cNvPr id="27650" name="Picture 2" descr="http://www.normawind.com/images/layout/servicios/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419" y="2085594"/>
            <a:ext cx="5734050" cy="2047876"/>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p:cNvSpPr txBox="1"/>
          <p:nvPr/>
        </p:nvSpPr>
        <p:spPr>
          <a:xfrm>
            <a:off x="539552" y="1355206"/>
            <a:ext cx="4320480" cy="1754326"/>
          </a:xfrm>
          <a:prstGeom prst="rect">
            <a:avLst/>
          </a:prstGeom>
          <a:noFill/>
        </p:spPr>
        <p:txBody>
          <a:bodyPr wrap="square" rtlCol="0">
            <a:spAutoFit/>
          </a:bodyPr>
          <a:lstStyle/>
          <a:p>
            <a:r>
              <a:rPr lang="en-US" b="1" i="1" dirty="0" err="1" smtClean="0"/>
              <a:t>Micrositing</a:t>
            </a:r>
            <a:r>
              <a:rPr lang="en-US" i="1" dirty="0" smtClean="0"/>
              <a:t> </a:t>
            </a:r>
            <a:r>
              <a:rPr lang="pt-BR" dirty="0" smtClean="0"/>
              <a:t>-  é o processo de definição da localização da turbinas em um determinado local.</a:t>
            </a:r>
          </a:p>
          <a:p>
            <a:r>
              <a:rPr lang="pt-BR" dirty="0"/>
              <a:t>	</a:t>
            </a:r>
            <a:r>
              <a:rPr lang="pt-BR" dirty="0" smtClean="0"/>
              <a:t>Produtividade</a:t>
            </a:r>
          </a:p>
          <a:p>
            <a:r>
              <a:rPr lang="pt-BR" dirty="0"/>
              <a:t> </a:t>
            </a:r>
            <a:r>
              <a:rPr lang="pt-BR" dirty="0" smtClean="0"/>
              <a:t>                 Durabilidade</a:t>
            </a:r>
          </a:p>
          <a:p>
            <a:r>
              <a:rPr lang="pt-BR" dirty="0"/>
              <a:t> </a:t>
            </a:r>
            <a:r>
              <a:rPr lang="pt-BR" dirty="0" smtClean="0"/>
              <a:t>                 Realização Técnica</a:t>
            </a:r>
            <a:endParaRPr lang="pt-BR" dirty="0"/>
          </a:p>
        </p:txBody>
      </p:sp>
      <p:sp>
        <p:nvSpPr>
          <p:cNvPr id="8" name="CaixaDeTexto 7"/>
          <p:cNvSpPr txBox="1"/>
          <p:nvPr/>
        </p:nvSpPr>
        <p:spPr>
          <a:xfrm>
            <a:off x="539552" y="3126656"/>
            <a:ext cx="4320480" cy="1477328"/>
          </a:xfrm>
          <a:prstGeom prst="rect">
            <a:avLst/>
          </a:prstGeom>
          <a:noFill/>
        </p:spPr>
        <p:txBody>
          <a:bodyPr wrap="square" rtlCol="0">
            <a:spAutoFit/>
          </a:bodyPr>
          <a:lstStyle/>
          <a:p>
            <a:r>
              <a:rPr lang="en-US" b="1" i="1" dirty="0" smtClean="0"/>
              <a:t>Site Assessment </a:t>
            </a:r>
            <a:r>
              <a:rPr lang="pt-BR" dirty="0" smtClean="0"/>
              <a:t>-  Verificação da adequação da turbina eólica para as condições do site</a:t>
            </a:r>
          </a:p>
          <a:p>
            <a:r>
              <a:rPr lang="pt-BR" dirty="0"/>
              <a:t>	</a:t>
            </a:r>
            <a:r>
              <a:rPr lang="pt-BR" dirty="0" smtClean="0"/>
              <a:t>Velocidades máximos, Rajadas</a:t>
            </a:r>
          </a:p>
          <a:p>
            <a:r>
              <a:rPr lang="pt-BR" dirty="0"/>
              <a:t> </a:t>
            </a:r>
            <a:r>
              <a:rPr lang="pt-BR" dirty="0" smtClean="0"/>
              <a:t>                 Ventos Extremos</a:t>
            </a:r>
          </a:p>
          <a:p>
            <a:r>
              <a:rPr lang="pt-BR" dirty="0"/>
              <a:t> </a:t>
            </a:r>
            <a:r>
              <a:rPr lang="pt-BR" dirty="0" smtClean="0"/>
              <a:t>                 Componente Vertical</a:t>
            </a:r>
            <a:endParaRPr lang="pt-BR" dirty="0"/>
          </a:p>
        </p:txBody>
      </p:sp>
      <p:sp>
        <p:nvSpPr>
          <p:cNvPr id="9" name="CaixaDeTexto 8"/>
          <p:cNvSpPr txBox="1"/>
          <p:nvPr/>
        </p:nvSpPr>
        <p:spPr>
          <a:xfrm>
            <a:off x="539552" y="4656185"/>
            <a:ext cx="4320480" cy="1200329"/>
          </a:xfrm>
          <a:prstGeom prst="rect">
            <a:avLst/>
          </a:prstGeom>
          <a:noFill/>
        </p:spPr>
        <p:txBody>
          <a:bodyPr wrap="square" rtlCol="0">
            <a:spAutoFit/>
          </a:bodyPr>
          <a:lstStyle/>
          <a:p>
            <a:r>
              <a:rPr lang="en-US" b="1" i="1" dirty="0" smtClean="0"/>
              <a:t>Energy Yield</a:t>
            </a:r>
            <a:r>
              <a:rPr lang="en-US" i="1" dirty="0" smtClean="0"/>
              <a:t> </a:t>
            </a:r>
            <a:r>
              <a:rPr lang="pt-BR" dirty="0"/>
              <a:t> </a:t>
            </a:r>
            <a:r>
              <a:rPr lang="pt-BR" dirty="0" smtClean="0"/>
              <a:t>(AEP) </a:t>
            </a:r>
          </a:p>
          <a:p>
            <a:r>
              <a:rPr lang="pt-BR" dirty="0"/>
              <a:t> </a:t>
            </a:r>
            <a:r>
              <a:rPr lang="pt-BR" dirty="0" smtClean="0"/>
              <a:t>                 Produção de Energia  anual</a:t>
            </a:r>
          </a:p>
          <a:p>
            <a:r>
              <a:rPr lang="pt-BR" dirty="0"/>
              <a:t> </a:t>
            </a:r>
            <a:r>
              <a:rPr lang="pt-BR" dirty="0" smtClean="0"/>
              <a:t>                 Financiamento e leilão</a:t>
            </a:r>
          </a:p>
          <a:p>
            <a:r>
              <a:rPr lang="pt-BR" dirty="0"/>
              <a:t> </a:t>
            </a:r>
            <a:r>
              <a:rPr lang="pt-BR" dirty="0" smtClean="0"/>
              <a:t>                 </a:t>
            </a:r>
            <a:endParaRPr lang="pt-BR" dirty="0"/>
          </a:p>
        </p:txBody>
      </p:sp>
    </p:spTree>
    <p:extLst>
      <p:ext uri="{BB962C8B-B14F-4D97-AF65-F5344CB8AC3E}">
        <p14:creationId xmlns:p14="http://schemas.microsoft.com/office/powerpoint/2010/main" val="19523530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2" y="53752"/>
            <a:ext cx="8229600" cy="1143000"/>
          </a:xfrm>
        </p:spPr>
        <p:txBody>
          <a:bodyPr/>
          <a:lstStyle/>
          <a:p>
            <a:pPr algn="l"/>
            <a:r>
              <a:rPr lang="pt-BR" dirty="0" smtClean="0"/>
              <a:t>Variabilidade dos Ventos</a:t>
            </a:r>
            <a:endParaRPr lang="pt-BR" dirty="0"/>
          </a:p>
        </p:txBody>
      </p:sp>
      <p:sp>
        <p:nvSpPr>
          <p:cNvPr id="3" name="Espaço Reservado para Conteúdo 2"/>
          <p:cNvSpPr>
            <a:spLocks noGrp="1"/>
          </p:cNvSpPr>
          <p:nvPr>
            <p:ph idx="1"/>
          </p:nvPr>
        </p:nvSpPr>
        <p:spPr>
          <a:xfrm>
            <a:off x="1763688" y="1772817"/>
            <a:ext cx="7000528" cy="1800200"/>
          </a:xfrm>
        </p:spPr>
        <p:txBody>
          <a:bodyPr>
            <a:normAutofit/>
          </a:bodyPr>
          <a:lstStyle/>
          <a:p>
            <a:pPr lvl="1">
              <a:buFont typeface="Wingdings" panose="05000000000000000000" pitchFamily="2" charset="2"/>
              <a:buChar char="ü"/>
            </a:pPr>
            <a:r>
              <a:rPr lang="pt-BR" sz="4000" dirty="0" smtClean="0">
                <a:latin typeface="+mj-lt"/>
              </a:rPr>
              <a:t>Espacial</a:t>
            </a:r>
          </a:p>
          <a:p>
            <a:pPr lvl="1">
              <a:buFont typeface="Wingdings" panose="05000000000000000000" pitchFamily="2" charset="2"/>
              <a:buChar char="ü"/>
            </a:pPr>
            <a:r>
              <a:rPr lang="pt-BR" sz="4000" dirty="0" smtClean="0">
                <a:latin typeface="+mj-lt"/>
              </a:rPr>
              <a:t>Temporal</a:t>
            </a:r>
          </a:p>
        </p:txBody>
      </p:sp>
      <p:cxnSp>
        <p:nvCxnSpPr>
          <p:cNvPr id="4" name="Conector reto 3"/>
          <p:cNvCxnSpPr/>
          <p:nvPr/>
        </p:nvCxnSpPr>
        <p:spPr>
          <a:xfrm>
            <a:off x="539552" y="1196752"/>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
        <p:nvSpPr>
          <p:cNvPr id="5" name="CaixaDeTexto 4"/>
          <p:cNvSpPr txBox="1"/>
          <p:nvPr/>
        </p:nvSpPr>
        <p:spPr>
          <a:xfrm>
            <a:off x="539552" y="4365104"/>
            <a:ext cx="7920880" cy="1077218"/>
          </a:xfrm>
          <a:prstGeom prst="rect">
            <a:avLst/>
          </a:prstGeom>
          <a:noFill/>
        </p:spPr>
        <p:txBody>
          <a:bodyPr wrap="square" rtlCol="0">
            <a:spAutoFit/>
          </a:bodyPr>
          <a:lstStyle/>
          <a:p>
            <a:r>
              <a:rPr lang="pt-BR" sz="3200" dirty="0" smtClean="0"/>
              <a:t>Variabilidade se manifesta em uma ampla escala de tempo e espaço.</a:t>
            </a:r>
            <a:endParaRPr lang="pt-BR" sz="3200" dirty="0"/>
          </a:p>
        </p:txBody>
      </p:sp>
    </p:spTree>
    <p:extLst>
      <p:ext uri="{BB962C8B-B14F-4D97-AF65-F5344CB8AC3E}">
        <p14:creationId xmlns:p14="http://schemas.microsoft.com/office/powerpoint/2010/main" val="11747276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20" y="1340768"/>
            <a:ext cx="8913166"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Conector reto 3"/>
          <p:cNvCxnSpPr/>
          <p:nvPr/>
        </p:nvCxnSpPr>
        <p:spPr>
          <a:xfrm>
            <a:off x="251520" y="980728"/>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
        <p:nvSpPr>
          <p:cNvPr id="8" name="Título 1"/>
          <p:cNvSpPr>
            <a:spLocks noGrp="1"/>
          </p:cNvSpPr>
          <p:nvPr>
            <p:ph type="title"/>
          </p:nvPr>
        </p:nvSpPr>
        <p:spPr>
          <a:xfrm>
            <a:off x="179512" y="53752"/>
            <a:ext cx="8229600" cy="1143000"/>
          </a:xfrm>
        </p:spPr>
        <p:txBody>
          <a:bodyPr/>
          <a:lstStyle/>
          <a:p>
            <a:pPr algn="l"/>
            <a:r>
              <a:rPr lang="pt-BR" dirty="0" smtClean="0"/>
              <a:t>Variabilidade dos Ventos</a:t>
            </a:r>
            <a:endParaRPr lang="pt-BR" dirty="0"/>
          </a:p>
        </p:txBody>
      </p:sp>
      <p:sp>
        <p:nvSpPr>
          <p:cNvPr id="7" name="CaixaDeTexto 6"/>
          <p:cNvSpPr txBox="1"/>
          <p:nvPr/>
        </p:nvSpPr>
        <p:spPr>
          <a:xfrm>
            <a:off x="6376918" y="2812697"/>
            <a:ext cx="2736304" cy="369332"/>
          </a:xfrm>
          <a:prstGeom prst="rect">
            <a:avLst/>
          </a:prstGeom>
          <a:noFill/>
        </p:spPr>
        <p:txBody>
          <a:bodyPr wrap="square" rtlCol="0">
            <a:spAutoFit/>
          </a:bodyPr>
          <a:lstStyle/>
          <a:p>
            <a:r>
              <a:rPr lang="pt-BR" b="1" dirty="0" smtClean="0">
                <a:solidFill>
                  <a:srgbClr val="FF0000"/>
                </a:solidFill>
              </a:rPr>
              <a:t>Pico de Turbulência</a:t>
            </a:r>
            <a:endParaRPr lang="pt-BR" b="1" dirty="0">
              <a:solidFill>
                <a:srgbClr val="FF0000"/>
              </a:solidFill>
            </a:endParaRPr>
          </a:p>
        </p:txBody>
      </p:sp>
      <p:cxnSp>
        <p:nvCxnSpPr>
          <p:cNvPr id="3" name="Conector reto 2"/>
          <p:cNvCxnSpPr/>
          <p:nvPr/>
        </p:nvCxnSpPr>
        <p:spPr>
          <a:xfrm>
            <a:off x="5778692" y="2420888"/>
            <a:ext cx="2088232" cy="0"/>
          </a:xfrm>
          <a:prstGeom prst="line">
            <a:avLst/>
          </a:prstGeom>
          <a:ln w="41275">
            <a:headEnd type="diamond"/>
            <a:tailEnd type="diamo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4448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20" y="1340768"/>
            <a:ext cx="8913166"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Conector reto 3"/>
          <p:cNvCxnSpPr/>
          <p:nvPr/>
        </p:nvCxnSpPr>
        <p:spPr>
          <a:xfrm>
            <a:off x="251520" y="980728"/>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
        <p:nvSpPr>
          <p:cNvPr id="8" name="Título 1"/>
          <p:cNvSpPr>
            <a:spLocks noGrp="1"/>
          </p:cNvSpPr>
          <p:nvPr>
            <p:ph type="title"/>
          </p:nvPr>
        </p:nvSpPr>
        <p:spPr>
          <a:xfrm>
            <a:off x="179512" y="53752"/>
            <a:ext cx="8229600" cy="1143000"/>
          </a:xfrm>
        </p:spPr>
        <p:txBody>
          <a:bodyPr/>
          <a:lstStyle/>
          <a:p>
            <a:pPr algn="l"/>
            <a:r>
              <a:rPr lang="pt-BR" dirty="0" smtClean="0"/>
              <a:t>Variabilidade dos Ventos</a:t>
            </a:r>
            <a:endParaRPr lang="pt-BR" dirty="0"/>
          </a:p>
        </p:txBody>
      </p:sp>
      <p:cxnSp>
        <p:nvCxnSpPr>
          <p:cNvPr id="3" name="Conector reto 2"/>
          <p:cNvCxnSpPr/>
          <p:nvPr/>
        </p:nvCxnSpPr>
        <p:spPr>
          <a:xfrm>
            <a:off x="5778692" y="2420888"/>
            <a:ext cx="2088232" cy="0"/>
          </a:xfrm>
          <a:prstGeom prst="line">
            <a:avLst/>
          </a:prstGeom>
          <a:ln w="41275">
            <a:headEnd type="diamond"/>
            <a:tailEnd type="diamond"/>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6037746" y="1844824"/>
            <a:ext cx="2736304" cy="369332"/>
          </a:xfrm>
          <a:prstGeom prst="rect">
            <a:avLst/>
          </a:prstGeom>
          <a:noFill/>
        </p:spPr>
        <p:txBody>
          <a:bodyPr wrap="square" rtlCol="0">
            <a:spAutoFit/>
          </a:bodyPr>
          <a:lstStyle/>
          <a:p>
            <a:r>
              <a:rPr lang="pt-BR" b="1" dirty="0" smtClean="0">
                <a:solidFill>
                  <a:srgbClr val="FF0000"/>
                </a:solidFill>
              </a:rPr>
              <a:t>Escala de Turbulências</a:t>
            </a:r>
            <a:endParaRPr lang="pt-BR" b="1" dirty="0">
              <a:solidFill>
                <a:srgbClr val="FF0000"/>
              </a:solidFill>
            </a:endParaRPr>
          </a:p>
        </p:txBody>
      </p:sp>
    </p:spTree>
    <p:extLst>
      <p:ext uri="{BB962C8B-B14F-4D97-AF65-F5344CB8AC3E}">
        <p14:creationId xmlns:p14="http://schemas.microsoft.com/office/powerpoint/2010/main" val="36249052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20" y="1269697"/>
            <a:ext cx="8913166"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Conector reto 3"/>
          <p:cNvCxnSpPr/>
          <p:nvPr/>
        </p:nvCxnSpPr>
        <p:spPr>
          <a:xfrm>
            <a:off x="251520" y="980728"/>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
        <p:nvSpPr>
          <p:cNvPr id="8" name="Título 1"/>
          <p:cNvSpPr>
            <a:spLocks noGrp="1"/>
          </p:cNvSpPr>
          <p:nvPr>
            <p:ph type="title"/>
          </p:nvPr>
        </p:nvSpPr>
        <p:spPr>
          <a:xfrm>
            <a:off x="179512" y="53752"/>
            <a:ext cx="8229600" cy="1143000"/>
          </a:xfrm>
        </p:spPr>
        <p:txBody>
          <a:bodyPr/>
          <a:lstStyle/>
          <a:p>
            <a:pPr algn="l"/>
            <a:r>
              <a:rPr lang="pt-BR" dirty="0" smtClean="0"/>
              <a:t>Variabilidade dos Ventos</a:t>
            </a:r>
            <a:endParaRPr lang="pt-BR" dirty="0"/>
          </a:p>
        </p:txBody>
      </p:sp>
      <p:sp>
        <p:nvSpPr>
          <p:cNvPr id="6" name="CaixaDeTexto 5"/>
          <p:cNvSpPr txBox="1"/>
          <p:nvPr/>
        </p:nvSpPr>
        <p:spPr>
          <a:xfrm>
            <a:off x="2555776" y="3301974"/>
            <a:ext cx="2736304" cy="369332"/>
          </a:xfrm>
          <a:prstGeom prst="rect">
            <a:avLst/>
          </a:prstGeom>
          <a:noFill/>
        </p:spPr>
        <p:txBody>
          <a:bodyPr wrap="square" rtlCol="0">
            <a:spAutoFit/>
          </a:bodyPr>
          <a:lstStyle/>
          <a:p>
            <a:r>
              <a:rPr lang="pt-BR" b="1" dirty="0" smtClean="0">
                <a:solidFill>
                  <a:srgbClr val="FF0000"/>
                </a:solidFill>
              </a:rPr>
              <a:t>Pico Diário</a:t>
            </a:r>
            <a:endParaRPr lang="pt-BR" b="1" dirty="0">
              <a:solidFill>
                <a:srgbClr val="FF0000"/>
              </a:solidFill>
            </a:endParaRPr>
          </a:p>
        </p:txBody>
      </p:sp>
    </p:spTree>
    <p:extLst>
      <p:ext uri="{BB962C8B-B14F-4D97-AF65-F5344CB8AC3E}">
        <p14:creationId xmlns:p14="http://schemas.microsoft.com/office/powerpoint/2010/main" val="32198105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20" y="1269697"/>
            <a:ext cx="8913166"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Conector reto 3"/>
          <p:cNvCxnSpPr/>
          <p:nvPr/>
        </p:nvCxnSpPr>
        <p:spPr>
          <a:xfrm>
            <a:off x="251520" y="980728"/>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
        <p:nvSpPr>
          <p:cNvPr id="8" name="Título 1"/>
          <p:cNvSpPr>
            <a:spLocks noGrp="1"/>
          </p:cNvSpPr>
          <p:nvPr>
            <p:ph type="title"/>
          </p:nvPr>
        </p:nvSpPr>
        <p:spPr>
          <a:xfrm>
            <a:off x="179512" y="53752"/>
            <a:ext cx="8229600" cy="1143000"/>
          </a:xfrm>
        </p:spPr>
        <p:txBody>
          <a:bodyPr/>
          <a:lstStyle/>
          <a:p>
            <a:pPr algn="l"/>
            <a:r>
              <a:rPr lang="pt-BR" dirty="0" smtClean="0"/>
              <a:t>Variabilidade dos Ventos</a:t>
            </a:r>
            <a:endParaRPr lang="pt-BR" dirty="0"/>
          </a:p>
        </p:txBody>
      </p:sp>
      <p:sp>
        <p:nvSpPr>
          <p:cNvPr id="7" name="CaixaDeTexto 6"/>
          <p:cNvSpPr txBox="1"/>
          <p:nvPr/>
        </p:nvSpPr>
        <p:spPr>
          <a:xfrm>
            <a:off x="6498772" y="2657360"/>
            <a:ext cx="2736304" cy="369332"/>
          </a:xfrm>
          <a:prstGeom prst="rect">
            <a:avLst/>
          </a:prstGeom>
          <a:noFill/>
        </p:spPr>
        <p:txBody>
          <a:bodyPr wrap="square" rtlCol="0">
            <a:spAutoFit/>
          </a:bodyPr>
          <a:lstStyle/>
          <a:p>
            <a:r>
              <a:rPr lang="pt-BR" b="1" dirty="0" smtClean="0">
                <a:solidFill>
                  <a:srgbClr val="FF0000"/>
                </a:solidFill>
              </a:rPr>
              <a:t>Pico de Turbulência</a:t>
            </a:r>
            <a:endParaRPr lang="pt-BR" b="1" dirty="0">
              <a:solidFill>
                <a:srgbClr val="FF0000"/>
              </a:solidFill>
            </a:endParaRPr>
          </a:p>
        </p:txBody>
      </p:sp>
      <p:sp>
        <p:nvSpPr>
          <p:cNvPr id="6" name="CaixaDeTexto 5"/>
          <p:cNvSpPr txBox="1"/>
          <p:nvPr/>
        </p:nvSpPr>
        <p:spPr>
          <a:xfrm>
            <a:off x="2555776" y="3301974"/>
            <a:ext cx="2736304" cy="369332"/>
          </a:xfrm>
          <a:prstGeom prst="rect">
            <a:avLst/>
          </a:prstGeom>
          <a:noFill/>
        </p:spPr>
        <p:txBody>
          <a:bodyPr wrap="square" rtlCol="0">
            <a:spAutoFit/>
          </a:bodyPr>
          <a:lstStyle/>
          <a:p>
            <a:r>
              <a:rPr lang="pt-BR" b="1" dirty="0" smtClean="0">
                <a:solidFill>
                  <a:srgbClr val="FF0000"/>
                </a:solidFill>
              </a:rPr>
              <a:t>Pico Diário</a:t>
            </a:r>
            <a:endParaRPr lang="pt-BR" b="1" dirty="0">
              <a:solidFill>
                <a:srgbClr val="FF0000"/>
              </a:solidFill>
            </a:endParaRPr>
          </a:p>
        </p:txBody>
      </p:sp>
      <p:sp>
        <p:nvSpPr>
          <p:cNvPr id="9" name="CaixaDeTexto 8"/>
          <p:cNvSpPr txBox="1"/>
          <p:nvPr/>
        </p:nvSpPr>
        <p:spPr>
          <a:xfrm>
            <a:off x="827584" y="2245514"/>
            <a:ext cx="2736304" cy="369332"/>
          </a:xfrm>
          <a:prstGeom prst="rect">
            <a:avLst/>
          </a:prstGeom>
          <a:noFill/>
        </p:spPr>
        <p:txBody>
          <a:bodyPr wrap="square" rtlCol="0">
            <a:spAutoFit/>
          </a:bodyPr>
          <a:lstStyle/>
          <a:p>
            <a:r>
              <a:rPr lang="pt-BR" b="1" dirty="0" smtClean="0">
                <a:solidFill>
                  <a:srgbClr val="FF0000"/>
                </a:solidFill>
              </a:rPr>
              <a:t>Pico Sinótico</a:t>
            </a:r>
            <a:endParaRPr lang="pt-BR" b="1" dirty="0">
              <a:solidFill>
                <a:srgbClr val="FF0000"/>
              </a:solidFill>
            </a:endParaRPr>
          </a:p>
        </p:txBody>
      </p:sp>
    </p:spTree>
    <p:extLst>
      <p:ext uri="{BB962C8B-B14F-4D97-AF65-F5344CB8AC3E}">
        <p14:creationId xmlns:p14="http://schemas.microsoft.com/office/powerpoint/2010/main" val="15059342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20" y="1269697"/>
            <a:ext cx="8913166"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Conector reto 3"/>
          <p:cNvCxnSpPr/>
          <p:nvPr/>
        </p:nvCxnSpPr>
        <p:spPr>
          <a:xfrm>
            <a:off x="251520" y="980728"/>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
        <p:nvSpPr>
          <p:cNvPr id="8" name="Título 1"/>
          <p:cNvSpPr>
            <a:spLocks noGrp="1"/>
          </p:cNvSpPr>
          <p:nvPr>
            <p:ph type="title"/>
          </p:nvPr>
        </p:nvSpPr>
        <p:spPr>
          <a:xfrm>
            <a:off x="179512" y="53752"/>
            <a:ext cx="8229600" cy="1143000"/>
          </a:xfrm>
        </p:spPr>
        <p:txBody>
          <a:bodyPr/>
          <a:lstStyle/>
          <a:p>
            <a:pPr algn="l"/>
            <a:r>
              <a:rPr lang="pt-BR" dirty="0" smtClean="0"/>
              <a:t>Variabilidade dos Ventos</a:t>
            </a:r>
            <a:endParaRPr lang="pt-BR" dirty="0"/>
          </a:p>
        </p:txBody>
      </p:sp>
      <p:cxnSp>
        <p:nvCxnSpPr>
          <p:cNvPr id="10" name="Conector reto 9"/>
          <p:cNvCxnSpPr/>
          <p:nvPr/>
        </p:nvCxnSpPr>
        <p:spPr>
          <a:xfrm>
            <a:off x="971600" y="2420888"/>
            <a:ext cx="2088232" cy="0"/>
          </a:xfrm>
          <a:prstGeom prst="line">
            <a:avLst/>
          </a:prstGeom>
          <a:ln w="41275">
            <a:headEnd type="diamond"/>
            <a:tailEnd type="diamond"/>
          </a:ln>
        </p:spPr>
        <p:style>
          <a:lnRef idx="1">
            <a:schemeClr val="accent1"/>
          </a:lnRef>
          <a:fillRef idx="0">
            <a:schemeClr val="accent1"/>
          </a:fillRef>
          <a:effectRef idx="0">
            <a:schemeClr val="accent1"/>
          </a:effectRef>
          <a:fontRef idx="minor">
            <a:schemeClr val="tx1"/>
          </a:fontRef>
        </p:style>
      </p:cxnSp>
      <p:sp>
        <p:nvSpPr>
          <p:cNvPr id="11" name="CaixaDeTexto 10"/>
          <p:cNvSpPr txBox="1"/>
          <p:nvPr/>
        </p:nvSpPr>
        <p:spPr>
          <a:xfrm>
            <a:off x="1230654" y="1844824"/>
            <a:ext cx="2736304" cy="369332"/>
          </a:xfrm>
          <a:prstGeom prst="rect">
            <a:avLst/>
          </a:prstGeom>
          <a:noFill/>
        </p:spPr>
        <p:txBody>
          <a:bodyPr wrap="square" rtlCol="0">
            <a:spAutoFit/>
          </a:bodyPr>
          <a:lstStyle/>
          <a:p>
            <a:r>
              <a:rPr lang="pt-BR" b="1" dirty="0" smtClean="0">
                <a:solidFill>
                  <a:srgbClr val="FF0000"/>
                </a:solidFill>
              </a:rPr>
              <a:t>Escala de </a:t>
            </a:r>
            <a:r>
              <a:rPr lang="pt-BR" b="1" dirty="0" err="1" smtClean="0">
                <a:solidFill>
                  <a:srgbClr val="FF0000"/>
                </a:solidFill>
              </a:rPr>
              <a:t>Sinótiica</a:t>
            </a:r>
            <a:endParaRPr lang="pt-BR" b="1" dirty="0">
              <a:solidFill>
                <a:srgbClr val="FF0000"/>
              </a:solidFill>
            </a:endParaRPr>
          </a:p>
        </p:txBody>
      </p:sp>
    </p:spTree>
    <p:extLst>
      <p:ext uri="{BB962C8B-B14F-4D97-AF65-F5344CB8AC3E}">
        <p14:creationId xmlns:p14="http://schemas.microsoft.com/office/powerpoint/2010/main" val="42346075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pt-BR" dirty="0"/>
              <a:t>Avaliação </a:t>
            </a:r>
            <a:r>
              <a:rPr lang="pt-BR" sz="3100" dirty="0" smtClean="0"/>
              <a:t> Módulo: Sistema </a:t>
            </a:r>
            <a:r>
              <a:rPr lang="pt-BR" sz="3100" dirty="0"/>
              <a:t>de Geração Eólica</a:t>
            </a:r>
          </a:p>
        </p:txBody>
      </p:sp>
      <p:sp>
        <p:nvSpPr>
          <p:cNvPr id="3" name="Espaço Reservado para Conteúdo 2"/>
          <p:cNvSpPr>
            <a:spLocks noGrp="1"/>
          </p:cNvSpPr>
          <p:nvPr>
            <p:ph idx="1"/>
          </p:nvPr>
        </p:nvSpPr>
        <p:spPr>
          <a:xfrm>
            <a:off x="539552" y="1772816"/>
            <a:ext cx="8229600" cy="4525963"/>
          </a:xfrm>
        </p:spPr>
        <p:txBody>
          <a:bodyPr/>
          <a:lstStyle/>
          <a:p>
            <a:pPr marL="0" indent="0" algn="just">
              <a:buNone/>
            </a:pPr>
            <a:r>
              <a:rPr lang="pt-BR" dirty="0" smtClean="0"/>
              <a:t>Resenha sobre um artigo que trate sobre sistemas de conversão de energia eólica a ser entregue no dia </a:t>
            </a:r>
            <a:r>
              <a:rPr lang="pt-BR" b="1" dirty="0" smtClean="0"/>
              <a:t>19/10/2012. </a:t>
            </a:r>
          </a:p>
          <a:p>
            <a:pPr marL="0" indent="0">
              <a:buNone/>
            </a:pPr>
            <a:r>
              <a:rPr lang="pt-BR" dirty="0"/>
              <a:t>	</a:t>
            </a:r>
            <a:r>
              <a:rPr lang="pt-BR" dirty="0" smtClean="0"/>
              <a:t> máximo </a:t>
            </a:r>
            <a:r>
              <a:rPr lang="pt-BR" b="1" dirty="0" smtClean="0"/>
              <a:t>30 linhas </a:t>
            </a:r>
            <a:r>
              <a:rPr lang="pt-BR" dirty="0" smtClean="0"/>
              <a:t>com ser apresentação 	 oralmente de </a:t>
            </a:r>
            <a:r>
              <a:rPr lang="pt-BR" b="1" dirty="0" smtClean="0"/>
              <a:t>5 minutos </a:t>
            </a:r>
            <a:endParaRPr lang="pt-BR" b="1" dirty="0"/>
          </a:p>
        </p:txBody>
      </p:sp>
      <p:cxnSp>
        <p:nvCxnSpPr>
          <p:cNvPr id="4" name="Conector reto 3"/>
          <p:cNvCxnSpPr/>
          <p:nvPr/>
        </p:nvCxnSpPr>
        <p:spPr>
          <a:xfrm>
            <a:off x="539552" y="1340768"/>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5443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dirty="0" smtClean="0"/>
              <a:t>Turbulência</a:t>
            </a:r>
            <a:endParaRPr lang="pt-BR" dirty="0"/>
          </a:p>
        </p:txBody>
      </p:sp>
      <p:cxnSp>
        <p:nvCxnSpPr>
          <p:cNvPr id="4" name="Conector reto 3"/>
          <p:cNvCxnSpPr/>
          <p:nvPr/>
        </p:nvCxnSpPr>
        <p:spPr>
          <a:xfrm>
            <a:off x="251520" y="1268760"/>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
        <p:nvSpPr>
          <p:cNvPr id="6" name="CaixaDeTexto 5"/>
          <p:cNvSpPr txBox="1"/>
          <p:nvPr/>
        </p:nvSpPr>
        <p:spPr>
          <a:xfrm>
            <a:off x="755576" y="1556792"/>
            <a:ext cx="7776864" cy="4801314"/>
          </a:xfrm>
          <a:prstGeom prst="rect">
            <a:avLst/>
          </a:prstGeom>
          <a:noFill/>
        </p:spPr>
        <p:txBody>
          <a:bodyPr wrap="square" rtlCol="0">
            <a:spAutoFit/>
          </a:bodyPr>
          <a:lstStyle/>
          <a:p>
            <a:r>
              <a:rPr lang="pt-BR" sz="3200" dirty="0" smtClean="0"/>
              <a:t>São as flutuações do vento em uma escala de tempo pequena -  menor de 10minutos -  maior que 10 </a:t>
            </a:r>
            <a:r>
              <a:rPr lang="pt-BR" sz="3200" dirty="0" err="1" smtClean="0"/>
              <a:t>ms</a:t>
            </a:r>
            <a:r>
              <a:rPr lang="pt-BR" sz="3200" dirty="0" smtClean="0"/>
              <a:t>.</a:t>
            </a:r>
          </a:p>
          <a:p>
            <a:endParaRPr lang="pt-BR" sz="3200" dirty="0"/>
          </a:p>
          <a:p>
            <a:pPr algn="ctr"/>
            <a:r>
              <a:rPr lang="pt-BR" sz="3200" dirty="0" smtClean="0">
                <a:latin typeface="Tahoma" panose="020B0604030504040204" pitchFamily="34" charset="0"/>
                <a:ea typeface="Tahoma" panose="020B0604030504040204" pitchFamily="34" charset="0"/>
                <a:cs typeface="Tahoma" panose="020B0604030504040204" pitchFamily="34" charset="0"/>
              </a:rPr>
              <a:t>v=</a:t>
            </a:r>
            <a:r>
              <a:rPr lang="pt-BR" sz="3200" dirty="0" err="1" smtClean="0">
                <a:latin typeface="Tahoma" panose="020B0604030504040204" pitchFamily="34" charset="0"/>
                <a:ea typeface="Tahoma" panose="020B0604030504040204" pitchFamily="34" charset="0"/>
                <a:cs typeface="Tahoma" panose="020B0604030504040204" pitchFamily="34" charset="0"/>
              </a:rPr>
              <a:t>v</a:t>
            </a:r>
            <a:r>
              <a:rPr lang="pt-BR" sz="3200" baseline="-25000" dirty="0" err="1" smtClean="0">
                <a:latin typeface="Tahoma" panose="020B0604030504040204" pitchFamily="34" charset="0"/>
                <a:ea typeface="Tahoma" panose="020B0604030504040204" pitchFamily="34" charset="0"/>
                <a:cs typeface="Tahoma" panose="020B0604030504040204" pitchFamily="34" charset="0"/>
              </a:rPr>
              <a:t>av</a:t>
            </a:r>
            <a:r>
              <a:rPr lang="pt-BR" sz="3200" dirty="0" err="1" smtClean="0">
                <a:latin typeface="Tahoma" panose="020B0604030504040204" pitchFamily="34" charset="0"/>
                <a:ea typeface="Tahoma" panose="020B0604030504040204" pitchFamily="34" charset="0"/>
                <a:cs typeface="Tahoma" panose="020B0604030504040204" pitchFamily="34" charset="0"/>
              </a:rPr>
              <a:t>+v</a:t>
            </a:r>
            <a:r>
              <a:rPr lang="pt-BR" sz="3200" baseline="-25000" dirty="0" err="1" smtClean="0">
                <a:latin typeface="Tahoma" panose="020B0604030504040204" pitchFamily="34" charset="0"/>
                <a:ea typeface="Tahoma" panose="020B0604030504040204" pitchFamily="34" charset="0"/>
                <a:cs typeface="Tahoma" panose="020B0604030504040204" pitchFamily="34" charset="0"/>
              </a:rPr>
              <a:t>t</a:t>
            </a:r>
            <a:endParaRPr lang="pt-BR" sz="3200" baseline="-25000" dirty="0" smtClean="0">
              <a:latin typeface="Tahoma" panose="020B0604030504040204" pitchFamily="34" charset="0"/>
              <a:ea typeface="Tahoma" panose="020B0604030504040204" pitchFamily="34" charset="0"/>
              <a:cs typeface="Tahoma" panose="020B0604030504040204" pitchFamily="34" charset="0"/>
            </a:endParaRPr>
          </a:p>
          <a:p>
            <a:pPr algn="ctr"/>
            <a:endParaRPr lang="pt-BR" sz="3200" dirty="0" smtClean="0"/>
          </a:p>
          <a:p>
            <a:r>
              <a:rPr lang="pt-BR" sz="3200" dirty="0" err="1">
                <a:latin typeface="Tahoma" panose="020B0604030504040204" pitchFamily="34" charset="0"/>
                <a:ea typeface="Tahoma" panose="020B0604030504040204" pitchFamily="34" charset="0"/>
                <a:cs typeface="Tahoma" panose="020B0604030504040204" pitchFamily="34" charset="0"/>
              </a:rPr>
              <a:t>v</a:t>
            </a:r>
            <a:r>
              <a:rPr lang="pt-BR" sz="3200" baseline="-25000" dirty="0" err="1">
                <a:latin typeface="Tahoma" panose="020B0604030504040204" pitchFamily="34" charset="0"/>
                <a:ea typeface="Tahoma" panose="020B0604030504040204" pitchFamily="34" charset="0"/>
                <a:cs typeface="Tahoma" panose="020B0604030504040204" pitchFamily="34" charset="0"/>
              </a:rPr>
              <a:t>av</a:t>
            </a:r>
            <a:r>
              <a:rPr lang="pt-BR" sz="3200" dirty="0" smtClean="0"/>
              <a:t>= devido aos efeito sinóticos e diários</a:t>
            </a:r>
          </a:p>
          <a:p>
            <a:r>
              <a:rPr lang="pt-BR" sz="3200" dirty="0" err="1" smtClean="0">
                <a:latin typeface="Tahoma" panose="020B0604030504040204" pitchFamily="34" charset="0"/>
                <a:ea typeface="Tahoma" panose="020B0604030504040204" pitchFamily="34" charset="0"/>
                <a:cs typeface="Tahoma" panose="020B0604030504040204" pitchFamily="34" charset="0"/>
              </a:rPr>
              <a:t>v</a:t>
            </a:r>
            <a:r>
              <a:rPr lang="pt-BR" sz="3200" baseline="-25000" dirty="0" err="1" smtClean="0">
                <a:latin typeface="Tahoma" panose="020B0604030504040204" pitchFamily="34" charset="0"/>
                <a:ea typeface="Tahoma" panose="020B0604030504040204" pitchFamily="34" charset="0"/>
                <a:cs typeface="Tahoma" panose="020B0604030504040204" pitchFamily="34" charset="0"/>
              </a:rPr>
              <a:t>t</a:t>
            </a:r>
            <a:r>
              <a:rPr lang="pt-BR" sz="3200" dirty="0" smtClean="0"/>
              <a:t>=  componentes alternadas devido a    turbulência.</a:t>
            </a:r>
            <a:endParaRPr lang="pt-BR" dirty="0" smtClean="0"/>
          </a:p>
          <a:p>
            <a:endParaRPr lang="pt-BR" dirty="0"/>
          </a:p>
        </p:txBody>
      </p:sp>
    </p:spTree>
    <p:extLst>
      <p:ext uri="{BB962C8B-B14F-4D97-AF65-F5344CB8AC3E}">
        <p14:creationId xmlns:p14="http://schemas.microsoft.com/office/powerpoint/2010/main" val="3216589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dirty="0" smtClean="0"/>
              <a:t>Turbulência</a:t>
            </a:r>
            <a:endParaRPr lang="pt-BR" dirty="0"/>
          </a:p>
        </p:txBody>
      </p:sp>
      <p:cxnSp>
        <p:nvCxnSpPr>
          <p:cNvPr id="4" name="Conector reto 3"/>
          <p:cNvCxnSpPr/>
          <p:nvPr/>
        </p:nvCxnSpPr>
        <p:spPr>
          <a:xfrm>
            <a:off x="251520" y="1268760"/>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
        <p:nvSpPr>
          <p:cNvPr id="6" name="CaixaDeTexto 5"/>
          <p:cNvSpPr txBox="1"/>
          <p:nvPr/>
        </p:nvSpPr>
        <p:spPr>
          <a:xfrm>
            <a:off x="755576" y="1556792"/>
            <a:ext cx="7776864" cy="6278642"/>
          </a:xfrm>
          <a:prstGeom prst="rect">
            <a:avLst/>
          </a:prstGeom>
          <a:noFill/>
        </p:spPr>
        <p:txBody>
          <a:bodyPr wrap="square" rtlCol="0">
            <a:spAutoFit/>
          </a:bodyPr>
          <a:lstStyle/>
          <a:p>
            <a:r>
              <a:rPr lang="pt-BR" sz="3200" dirty="0" smtClean="0"/>
              <a:t>Causas</a:t>
            </a:r>
          </a:p>
          <a:p>
            <a:r>
              <a:rPr lang="pt-BR" sz="3200" dirty="0" smtClean="0"/>
              <a:t>	Fricção com a superfície da terra</a:t>
            </a:r>
          </a:p>
          <a:p>
            <a:r>
              <a:rPr lang="pt-BR" sz="3200" dirty="0" smtClean="0"/>
              <a:t>	Efeito Térmico</a:t>
            </a:r>
          </a:p>
          <a:p>
            <a:endParaRPr lang="pt-BR" dirty="0" smtClean="0"/>
          </a:p>
          <a:p>
            <a:r>
              <a:rPr lang="pt-BR" sz="3200" dirty="0" smtClean="0"/>
              <a:t>Fenômeno complexo:</a:t>
            </a:r>
          </a:p>
          <a:p>
            <a:pPr lvl="2"/>
            <a:r>
              <a:rPr lang="pt-BR" sz="3200" dirty="0" smtClean="0"/>
              <a:t>Conservação de massa</a:t>
            </a:r>
          </a:p>
          <a:p>
            <a:pPr lvl="2"/>
            <a:r>
              <a:rPr lang="pt-BR" sz="3200" dirty="0" smtClean="0"/>
              <a:t>Conservação de momento</a:t>
            </a:r>
          </a:p>
          <a:p>
            <a:pPr lvl="2"/>
            <a:r>
              <a:rPr lang="pt-BR" sz="3200" dirty="0" smtClean="0"/>
              <a:t>Conservação de energia</a:t>
            </a:r>
          </a:p>
          <a:p>
            <a:pPr lvl="2"/>
            <a:endParaRPr lang="pt-BR" sz="3200" dirty="0"/>
          </a:p>
          <a:p>
            <a:pPr lvl="2"/>
            <a:r>
              <a:rPr lang="pt-BR" sz="3200" dirty="0" smtClean="0"/>
              <a:t>Para descrever numericamente </a:t>
            </a:r>
            <a:r>
              <a:rPr lang="pt-BR" sz="3200" dirty="0" err="1" smtClean="0"/>
              <a:t>devos</a:t>
            </a:r>
            <a:r>
              <a:rPr lang="pt-BR" sz="3200" dirty="0" smtClean="0"/>
              <a:t> levar em consideração:</a:t>
            </a:r>
          </a:p>
          <a:p>
            <a:pPr lvl="3"/>
            <a:r>
              <a:rPr lang="pt-BR" sz="3200" dirty="0" smtClean="0"/>
              <a:t>Temperatura, pressão, umidade, nas em </a:t>
            </a:r>
            <a:r>
              <a:rPr lang="pt-BR" sz="3200" dirty="0" err="1" smtClean="0"/>
              <a:t>tres</a:t>
            </a:r>
            <a:r>
              <a:rPr lang="pt-BR" sz="3200" dirty="0" smtClean="0"/>
              <a:t> dimensões</a:t>
            </a:r>
          </a:p>
        </p:txBody>
      </p:sp>
    </p:spTree>
    <p:extLst>
      <p:ext uri="{BB962C8B-B14F-4D97-AF65-F5344CB8AC3E}">
        <p14:creationId xmlns:p14="http://schemas.microsoft.com/office/powerpoint/2010/main" val="23380289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dirty="0" smtClean="0"/>
              <a:t>Turbulência</a:t>
            </a:r>
            <a:endParaRPr lang="pt-BR" dirty="0"/>
          </a:p>
        </p:txBody>
      </p:sp>
      <p:cxnSp>
        <p:nvCxnSpPr>
          <p:cNvPr id="4" name="Conector reto 3"/>
          <p:cNvCxnSpPr/>
          <p:nvPr/>
        </p:nvCxnSpPr>
        <p:spPr>
          <a:xfrm>
            <a:off x="251520" y="1268760"/>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
        <p:nvSpPr>
          <p:cNvPr id="6" name="CaixaDeTexto 5"/>
          <p:cNvSpPr txBox="1"/>
          <p:nvPr/>
        </p:nvSpPr>
        <p:spPr>
          <a:xfrm>
            <a:off x="755576" y="1556792"/>
            <a:ext cx="7776864" cy="4524315"/>
          </a:xfrm>
          <a:prstGeom prst="rect">
            <a:avLst/>
          </a:prstGeom>
          <a:noFill/>
        </p:spPr>
        <p:txBody>
          <a:bodyPr wrap="square" rtlCol="0">
            <a:spAutoFit/>
          </a:bodyPr>
          <a:lstStyle/>
          <a:p>
            <a:pPr lvl="2"/>
            <a:r>
              <a:rPr lang="pt-BR" sz="3200" dirty="0" smtClean="0"/>
              <a:t>Para descrever numericamente devemos levar em consideração:</a:t>
            </a:r>
          </a:p>
          <a:p>
            <a:pPr lvl="3"/>
            <a:r>
              <a:rPr lang="pt-BR" sz="3200" dirty="0" smtClean="0"/>
              <a:t>Temperatura, pressão, umidade, nas em três dimensões.</a:t>
            </a:r>
          </a:p>
          <a:p>
            <a:pPr lvl="3"/>
            <a:r>
              <a:rPr lang="pt-BR" sz="3200" dirty="0" smtClean="0"/>
              <a:t>Então é possível solucionar um conjunto de equações diferencias partindo de uma um instante de tempo considerando um conjunto de condições de contorno.</a:t>
            </a:r>
          </a:p>
        </p:txBody>
      </p:sp>
    </p:spTree>
    <p:extLst>
      <p:ext uri="{BB962C8B-B14F-4D97-AF65-F5344CB8AC3E}">
        <p14:creationId xmlns:p14="http://schemas.microsoft.com/office/powerpoint/2010/main" val="7655436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dirty="0" smtClean="0"/>
              <a:t>Turbulência</a:t>
            </a:r>
            <a:endParaRPr lang="pt-BR" dirty="0"/>
          </a:p>
        </p:txBody>
      </p:sp>
      <p:cxnSp>
        <p:nvCxnSpPr>
          <p:cNvPr id="4" name="Conector reto 3"/>
          <p:cNvCxnSpPr/>
          <p:nvPr/>
        </p:nvCxnSpPr>
        <p:spPr>
          <a:xfrm>
            <a:off x="251520" y="1268760"/>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
        <p:nvSpPr>
          <p:cNvPr id="6" name="CaixaDeTexto 5"/>
          <p:cNvSpPr txBox="1"/>
          <p:nvPr/>
        </p:nvSpPr>
        <p:spPr>
          <a:xfrm>
            <a:off x="755576" y="1556792"/>
            <a:ext cx="7776864" cy="3046988"/>
          </a:xfrm>
          <a:prstGeom prst="rect">
            <a:avLst/>
          </a:prstGeom>
          <a:noFill/>
        </p:spPr>
        <p:txBody>
          <a:bodyPr wrap="square" rtlCol="0">
            <a:spAutoFit/>
          </a:bodyPr>
          <a:lstStyle/>
          <a:p>
            <a:pPr lvl="2"/>
            <a:r>
              <a:rPr lang="pt-BR" sz="3200" dirty="0" smtClean="0"/>
              <a:t>Representações estatísticas</a:t>
            </a:r>
          </a:p>
          <a:p>
            <a:pPr marL="1371600" lvl="2" indent="-457200">
              <a:buFont typeface="Wingdings" panose="05000000000000000000" pitchFamily="2" charset="2"/>
              <a:buChar char="ü"/>
            </a:pPr>
            <a:r>
              <a:rPr lang="pt-BR" sz="3200" dirty="0"/>
              <a:t>	</a:t>
            </a:r>
            <a:r>
              <a:rPr lang="pt-BR" sz="3200" dirty="0" smtClean="0"/>
              <a:t>Intensidade de Turbulência</a:t>
            </a:r>
          </a:p>
          <a:p>
            <a:pPr marL="1371600" lvl="2" indent="-457200">
              <a:buFont typeface="Wingdings" panose="05000000000000000000" pitchFamily="2" charset="2"/>
              <a:buChar char="ü"/>
            </a:pPr>
            <a:r>
              <a:rPr lang="pt-BR" sz="3200" dirty="0"/>
              <a:t> </a:t>
            </a:r>
            <a:r>
              <a:rPr lang="pt-BR" sz="3200" dirty="0" smtClean="0"/>
              <a:t>    </a:t>
            </a:r>
            <a:r>
              <a:rPr lang="pt-BR" sz="3200" i="1" dirty="0" err="1" smtClean="0"/>
              <a:t>Gust</a:t>
            </a:r>
            <a:r>
              <a:rPr lang="pt-BR" sz="3200" i="1" dirty="0" smtClean="0"/>
              <a:t> </a:t>
            </a:r>
            <a:r>
              <a:rPr lang="pt-BR" sz="3200" i="1" dirty="0" err="1" smtClean="0"/>
              <a:t>Factors</a:t>
            </a:r>
            <a:endParaRPr lang="pt-BR" sz="3200" i="1" dirty="0" smtClean="0"/>
          </a:p>
          <a:p>
            <a:pPr marL="1371600" lvl="2" indent="-457200">
              <a:buFont typeface="Wingdings" panose="05000000000000000000" pitchFamily="2" charset="2"/>
              <a:buChar char="ü"/>
            </a:pPr>
            <a:r>
              <a:rPr lang="pt-BR" sz="3200" i="1" dirty="0"/>
              <a:t>	</a:t>
            </a:r>
            <a:r>
              <a:rPr lang="pt-BR" sz="3200" dirty="0" smtClean="0"/>
              <a:t>Descrição da turbulência em três 	componentes espaciais variantes 	no tempo</a:t>
            </a:r>
            <a:endParaRPr lang="pt-BR" sz="3200" i="1" dirty="0" smtClean="0"/>
          </a:p>
        </p:txBody>
      </p:sp>
    </p:spTree>
    <p:extLst>
      <p:ext uri="{BB962C8B-B14F-4D97-AF65-F5344CB8AC3E}">
        <p14:creationId xmlns:p14="http://schemas.microsoft.com/office/powerpoint/2010/main" val="3406390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dirty="0" smtClean="0"/>
              <a:t>Turbulência</a:t>
            </a:r>
            <a:endParaRPr lang="pt-BR" dirty="0"/>
          </a:p>
        </p:txBody>
      </p:sp>
      <p:cxnSp>
        <p:nvCxnSpPr>
          <p:cNvPr id="4" name="Conector reto 3"/>
          <p:cNvCxnSpPr/>
          <p:nvPr/>
        </p:nvCxnSpPr>
        <p:spPr>
          <a:xfrm>
            <a:off x="251520" y="1268760"/>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
        <p:nvSpPr>
          <p:cNvPr id="6" name="CaixaDeTexto 5"/>
          <p:cNvSpPr txBox="1"/>
          <p:nvPr/>
        </p:nvSpPr>
        <p:spPr>
          <a:xfrm>
            <a:off x="755576" y="1556792"/>
            <a:ext cx="7776864" cy="3046988"/>
          </a:xfrm>
          <a:prstGeom prst="rect">
            <a:avLst/>
          </a:prstGeom>
          <a:noFill/>
        </p:spPr>
        <p:txBody>
          <a:bodyPr wrap="square" rtlCol="0">
            <a:spAutoFit/>
          </a:bodyPr>
          <a:lstStyle/>
          <a:p>
            <a:pPr lvl="2"/>
            <a:r>
              <a:rPr lang="pt-BR" sz="3200" dirty="0" smtClean="0"/>
              <a:t>Representações estatísticas</a:t>
            </a:r>
          </a:p>
          <a:p>
            <a:pPr marL="1371600" lvl="2" indent="-457200">
              <a:buFont typeface="Wingdings" panose="05000000000000000000" pitchFamily="2" charset="2"/>
              <a:buChar char="ü"/>
            </a:pPr>
            <a:r>
              <a:rPr lang="pt-BR" sz="3200" dirty="0"/>
              <a:t>	</a:t>
            </a:r>
            <a:r>
              <a:rPr lang="pt-BR" sz="3200" dirty="0" smtClean="0"/>
              <a:t>Intensidade de Turbulência</a:t>
            </a:r>
          </a:p>
          <a:p>
            <a:pPr marL="1371600" lvl="2" indent="-457200">
              <a:buFont typeface="Wingdings" panose="05000000000000000000" pitchFamily="2" charset="2"/>
              <a:buChar char="ü"/>
            </a:pPr>
            <a:r>
              <a:rPr lang="pt-BR" sz="3200" dirty="0"/>
              <a:t> </a:t>
            </a:r>
            <a:r>
              <a:rPr lang="pt-BR" sz="3200" dirty="0" smtClean="0"/>
              <a:t>    </a:t>
            </a:r>
            <a:r>
              <a:rPr lang="pt-BR" sz="3200" i="1" dirty="0" err="1" smtClean="0"/>
              <a:t>Gust</a:t>
            </a:r>
            <a:r>
              <a:rPr lang="pt-BR" sz="3200" i="1" dirty="0" smtClean="0"/>
              <a:t> </a:t>
            </a:r>
            <a:r>
              <a:rPr lang="pt-BR" sz="3200" i="1" dirty="0" err="1" smtClean="0"/>
              <a:t>Factors</a:t>
            </a:r>
            <a:endParaRPr lang="pt-BR" sz="3200" i="1" dirty="0" smtClean="0"/>
          </a:p>
          <a:p>
            <a:pPr marL="1371600" lvl="2" indent="-457200">
              <a:buFont typeface="Wingdings" panose="05000000000000000000" pitchFamily="2" charset="2"/>
              <a:buChar char="ü"/>
            </a:pPr>
            <a:r>
              <a:rPr lang="pt-BR" sz="3200" i="1" dirty="0"/>
              <a:t>	</a:t>
            </a:r>
            <a:r>
              <a:rPr lang="pt-BR" sz="3200" dirty="0" smtClean="0"/>
              <a:t>Descrição da turbulência em três 	componentes espaciais variantes 	no tempo</a:t>
            </a:r>
            <a:endParaRPr lang="pt-BR" sz="3200" i="1" dirty="0" smtClean="0"/>
          </a:p>
        </p:txBody>
      </p:sp>
    </p:spTree>
    <p:extLst>
      <p:ext uri="{BB962C8B-B14F-4D97-AF65-F5344CB8AC3E}">
        <p14:creationId xmlns:p14="http://schemas.microsoft.com/office/powerpoint/2010/main" val="10002799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dirty="0" smtClean="0"/>
              <a:t>Turbulência</a:t>
            </a:r>
            <a:endParaRPr lang="pt-BR" dirty="0"/>
          </a:p>
        </p:txBody>
      </p:sp>
      <p:cxnSp>
        <p:nvCxnSpPr>
          <p:cNvPr id="4" name="Conector reto 3"/>
          <p:cNvCxnSpPr/>
          <p:nvPr/>
        </p:nvCxnSpPr>
        <p:spPr>
          <a:xfrm>
            <a:off x="251520" y="1268760"/>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
        <p:nvSpPr>
          <p:cNvPr id="6" name="CaixaDeTexto 5"/>
          <p:cNvSpPr txBox="1"/>
          <p:nvPr/>
        </p:nvSpPr>
        <p:spPr>
          <a:xfrm>
            <a:off x="-504564" y="1556792"/>
            <a:ext cx="7776864" cy="1569660"/>
          </a:xfrm>
          <a:prstGeom prst="rect">
            <a:avLst/>
          </a:prstGeom>
          <a:noFill/>
        </p:spPr>
        <p:txBody>
          <a:bodyPr wrap="square" rtlCol="0">
            <a:spAutoFit/>
          </a:bodyPr>
          <a:lstStyle/>
          <a:p>
            <a:pPr lvl="2"/>
            <a:r>
              <a:rPr lang="pt-BR" sz="3200" dirty="0" smtClean="0"/>
              <a:t>Intensidade de Turbulência</a:t>
            </a:r>
          </a:p>
          <a:p>
            <a:pPr lvl="2"/>
            <a:endParaRPr lang="pt-BR" sz="3200" dirty="0"/>
          </a:p>
          <a:p>
            <a:pPr lvl="2"/>
            <a:r>
              <a:rPr lang="pt-BR" sz="3200" dirty="0" smtClean="0"/>
              <a:t>          </a:t>
            </a:r>
          </a:p>
        </p:txBody>
      </p:sp>
      <p:graphicFrame>
        <p:nvGraphicFramePr>
          <p:cNvPr id="3" name="Objeto 2"/>
          <p:cNvGraphicFramePr>
            <a:graphicFrameLocks noChangeAspect="1"/>
          </p:cNvGraphicFramePr>
          <p:nvPr>
            <p:extLst>
              <p:ext uri="{D42A27DB-BD31-4B8C-83A1-F6EECF244321}">
                <p14:modId xmlns:p14="http://schemas.microsoft.com/office/powerpoint/2010/main" val="3348028834"/>
              </p:ext>
            </p:extLst>
          </p:nvPr>
        </p:nvGraphicFramePr>
        <p:xfrm>
          <a:off x="3855157" y="2385410"/>
          <a:ext cx="1577702" cy="1482084"/>
        </p:xfrm>
        <a:graphic>
          <a:graphicData uri="http://schemas.openxmlformats.org/presentationml/2006/ole">
            <mc:AlternateContent xmlns:mc="http://schemas.openxmlformats.org/markup-compatibility/2006">
              <mc:Choice xmlns:v="urn:schemas-microsoft-com:vml" Requires="v">
                <p:oleObj spid="_x0000_s31822" name="Equação" r:id="rId4" imgW="419040" imgH="393480" progId="Equation.3">
                  <p:embed/>
                </p:oleObj>
              </mc:Choice>
              <mc:Fallback>
                <p:oleObj name="Equação" r:id="rId4" imgW="419040" imgH="393480" progId="Equation.3">
                  <p:embed/>
                  <p:pic>
                    <p:nvPicPr>
                      <p:cNvPr id="0" name=""/>
                      <p:cNvPicPr/>
                      <p:nvPr/>
                    </p:nvPicPr>
                    <p:blipFill>
                      <a:blip r:embed="rId5"/>
                      <a:stretch>
                        <a:fillRect/>
                      </a:stretch>
                    </p:blipFill>
                    <p:spPr>
                      <a:xfrm>
                        <a:off x="3855157" y="2385410"/>
                        <a:ext cx="1577702" cy="1482084"/>
                      </a:xfrm>
                      <a:prstGeom prst="rect">
                        <a:avLst/>
                      </a:prstGeom>
                    </p:spPr>
                  </p:pic>
                </p:oleObj>
              </mc:Fallback>
            </mc:AlternateContent>
          </a:graphicData>
        </a:graphic>
      </p:graphicFrame>
      <p:graphicFrame>
        <p:nvGraphicFramePr>
          <p:cNvPr id="5" name="Objeto 4"/>
          <p:cNvGraphicFramePr>
            <a:graphicFrameLocks noChangeAspect="1"/>
          </p:cNvGraphicFramePr>
          <p:nvPr>
            <p:extLst>
              <p:ext uri="{D42A27DB-BD31-4B8C-83A1-F6EECF244321}">
                <p14:modId xmlns:p14="http://schemas.microsoft.com/office/powerpoint/2010/main" val="3101701045"/>
              </p:ext>
            </p:extLst>
          </p:nvPr>
        </p:nvGraphicFramePr>
        <p:xfrm>
          <a:off x="739316" y="4293096"/>
          <a:ext cx="525463" cy="525462"/>
        </p:xfrm>
        <a:graphic>
          <a:graphicData uri="http://schemas.openxmlformats.org/presentationml/2006/ole">
            <mc:AlternateContent xmlns:mc="http://schemas.openxmlformats.org/markup-compatibility/2006">
              <mc:Choice xmlns:v="urn:schemas-microsoft-com:vml" Requires="v">
                <p:oleObj spid="_x0000_s31823" name="Equação" r:id="rId6" imgW="139680" imgH="139680" progId="Equation.3">
                  <p:embed/>
                </p:oleObj>
              </mc:Choice>
              <mc:Fallback>
                <p:oleObj name="Equação" r:id="rId6" imgW="139680" imgH="139680" progId="Equation.3">
                  <p:embed/>
                  <p:pic>
                    <p:nvPicPr>
                      <p:cNvPr id="0" name="Objeto 2"/>
                      <p:cNvPicPr>
                        <a:picLocks noChangeAspect="1" noChangeArrowheads="1"/>
                      </p:cNvPicPr>
                      <p:nvPr/>
                    </p:nvPicPr>
                    <p:blipFill>
                      <a:blip r:embed="rId7"/>
                      <a:srcRect/>
                      <a:stretch>
                        <a:fillRect/>
                      </a:stretch>
                    </p:blipFill>
                    <p:spPr bwMode="auto">
                      <a:xfrm>
                        <a:off x="739316" y="4293096"/>
                        <a:ext cx="525463" cy="525462"/>
                      </a:xfrm>
                      <a:prstGeom prst="rect">
                        <a:avLst/>
                      </a:prstGeom>
                      <a:noFill/>
                      <a:ln>
                        <a:noFill/>
                      </a:ln>
                    </p:spPr>
                  </p:pic>
                </p:oleObj>
              </mc:Fallback>
            </mc:AlternateContent>
          </a:graphicData>
        </a:graphic>
      </p:graphicFrame>
      <p:sp>
        <p:nvSpPr>
          <p:cNvPr id="7" name="CaixaDeTexto 6"/>
          <p:cNvSpPr txBox="1"/>
          <p:nvPr/>
        </p:nvSpPr>
        <p:spPr>
          <a:xfrm>
            <a:off x="1691680" y="4365104"/>
            <a:ext cx="5976664" cy="646331"/>
          </a:xfrm>
          <a:prstGeom prst="rect">
            <a:avLst/>
          </a:prstGeom>
          <a:noFill/>
        </p:spPr>
        <p:txBody>
          <a:bodyPr wrap="square" rtlCol="0">
            <a:spAutoFit/>
          </a:bodyPr>
          <a:lstStyle/>
          <a:p>
            <a:r>
              <a:rPr lang="pt-BR" dirty="0" smtClean="0"/>
              <a:t>Desvio padrão das variações do vento  sobre o período de 10 minutos</a:t>
            </a:r>
            <a:endParaRPr lang="pt-BR" dirty="0"/>
          </a:p>
        </p:txBody>
      </p:sp>
      <p:graphicFrame>
        <p:nvGraphicFramePr>
          <p:cNvPr id="8" name="Objeto 7"/>
          <p:cNvGraphicFramePr>
            <a:graphicFrameLocks noChangeAspect="1"/>
          </p:cNvGraphicFramePr>
          <p:nvPr>
            <p:extLst>
              <p:ext uri="{D42A27DB-BD31-4B8C-83A1-F6EECF244321}">
                <p14:modId xmlns:p14="http://schemas.microsoft.com/office/powerpoint/2010/main" val="2074133955"/>
              </p:ext>
            </p:extLst>
          </p:nvPr>
        </p:nvGraphicFramePr>
        <p:xfrm>
          <a:off x="740042" y="5229200"/>
          <a:ext cx="620713" cy="668337"/>
        </p:xfrm>
        <a:graphic>
          <a:graphicData uri="http://schemas.openxmlformats.org/presentationml/2006/ole">
            <mc:AlternateContent xmlns:mc="http://schemas.openxmlformats.org/markup-compatibility/2006">
              <mc:Choice xmlns:v="urn:schemas-microsoft-com:vml" Requires="v">
                <p:oleObj spid="_x0000_s31824" name="Equação" r:id="rId8" imgW="164880" imgH="177480" progId="Equation.3">
                  <p:embed/>
                </p:oleObj>
              </mc:Choice>
              <mc:Fallback>
                <p:oleObj name="Equação" r:id="rId8" imgW="164880" imgH="177480" progId="Equation.3">
                  <p:embed/>
                  <p:pic>
                    <p:nvPicPr>
                      <p:cNvPr id="0" name="Objeto 4"/>
                      <p:cNvPicPr>
                        <a:picLocks noChangeAspect="1" noChangeArrowheads="1"/>
                      </p:cNvPicPr>
                      <p:nvPr/>
                    </p:nvPicPr>
                    <p:blipFill>
                      <a:blip r:embed="rId9"/>
                      <a:srcRect/>
                      <a:stretch>
                        <a:fillRect/>
                      </a:stretch>
                    </p:blipFill>
                    <p:spPr bwMode="auto">
                      <a:xfrm>
                        <a:off x="740042" y="5229200"/>
                        <a:ext cx="620713"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CaixaDeTexto 8"/>
          <p:cNvSpPr txBox="1"/>
          <p:nvPr/>
        </p:nvSpPr>
        <p:spPr>
          <a:xfrm>
            <a:off x="1671791" y="5386883"/>
            <a:ext cx="5976664" cy="369332"/>
          </a:xfrm>
          <a:prstGeom prst="rect">
            <a:avLst/>
          </a:prstGeom>
          <a:noFill/>
        </p:spPr>
        <p:txBody>
          <a:bodyPr wrap="square" rtlCol="0">
            <a:spAutoFit/>
          </a:bodyPr>
          <a:lstStyle/>
          <a:p>
            <a:r>
              <a:rPr lang="pt-BR" dirty="0" smtClean="0"/>
              <a:t>Velocidade média</a:t>
            </a:r>
            <a:endParaRPr lang="pt-BR" dirty="0"/>
          </a:p>
        </p:txBody>
      </p:sp>
    </p:spTree>
    <p:extLst>
      <p:ext uri="{BB962C8B-B14F-4D97-AF65-F5344CB8AC3E}">
        <p14:creationId xmlns:p14="http://schemas.microsoft.com/office/powerpoint/2010/main" val="15283275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dirty="0" smtClean="0"/>
              <a:t>Turbulência</a:t>
            </a:r>
            <a:endParaRPr lang="pt-BR" dirty="0"/>
          </a:p>
        </p:txBody>
      </p:sp>
      <p:cxnSp>
        <p:nvCxnSpPr>
          <p:cNvPr id="4" name="Conector reto 3"/>
          <p:cNvCxnSpPr/>
          <p:nvPr/>
        </p:nvCxnSpPr>
        <p:spPr>
          <a:xfrm>
            <a:off x="251520" y="1268760"/>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
        <p:nvSpPr>
          <p:cNvPr id="6" name="CaixaDeTexto 5"/>
          <p:cNvSpPr txBox="1"/>
          <p:nvPr/>
        </p:nvSpPr>
        <p:spPr>
          <a:xfrm>
            <a:off x="-504564" y="1556792"/>
            <a:ext cx="7776864" cy="2554545"/>
          </a:xfrm>
          <a:prstGeom prst="rect">
            <a:avLst/>
          </a:prstGeom>
          <a:noFill/>
        </p:spPr>
        <p:txBody>
          <a:bodyPr wrap="square" rtlCol="0">
            <a:spAutoFit/>
          </a:bodyPr>
          <a:lstStyle/>
          <a:p>
            <a:pPr lvl="2"/>
            <a:r>
              <a:rPr lang="pt-BR" sz="3200" dirty="0" smtClean="0"/>
              <a:t>Intensidade de Turbulência é geralmente especificas por norma e depende da altura</a:t>
            </a:r>
          </a:p>
          <a:p>
            <a:pPr lvl="2"/>
            <a:endParaRPr lang="pt-BR" sz="3200" dirty="0"/>
          </a:p>
          <a:p>
            <a:pPr lvl="2"/>
            <a:r>
              <a:rPr lang="pt-BR" sz="3200" dirty="0" smtClean="0"/>
              <a:t>          </a:t>
            </a:r>
          </a:p>
        </p:txBody>
      </p:sp>
      <p:graphicFrame>
        <p:nvGraphicFramePr>
          <p:cNvPr id="3" name="Objeto 2"/>
          <p:cNvGraphicFramePr>
            <a:graphicFrameLocks noChangeAspect="1"/>
          </p:cNvGraphicFramePr>
          <p:nvPr>
            <p:extLst>
              <p:ext uri="{D42A27DB-BD31-4B8C-83A1-F6EECF244321}">
                <p14:modId xmlns:p14="http://schemas.microsoft.com/office/powerpoint/2010/main" val="3352209720"/>
              </p:ext>
            </p:extLst>
          </p:nvPr>
        </p:nvGraphicFramePr>
        <p:xfrm>
          <a:off x="2627784" y="3068960"/>
          <a:ext cx="2630487" cy="3252787"/>
        </p:xfrm>
        <a:graphic>
          <a:graphicData uri="http://schemas.openxmlformats.org/presentationml/2006/ole">
            <mc:AlternateContent xmlns:mc="http://schemas.openxmlformats.org/markup-compatibility/2006">
              <mc:Choice xmlns:v="urn:schemas-microsoft-com:vml" Requires="v">
                <p:oleObj spid="_x0000_s37912" name="Equação" r:id="rId4" imgW="698400" imgH="863280" progId="Equation.3">
                  <p:embed/>
                </p:oleObj>
              </mc:Choice>
              <mc:Fallback>
                <p:oleObj name="Equação" r:id="rId4" imgW="698400" imgH="863280" progId="Equation.3">
                  <p:embed/>
                  <p:pic>
                    <p:nvPicPr>
                      <p:cNvPr id="0" name=""/>
                      <p:cNvPicPr/>
                      <p:nvPr/>
                    </p:nvPicPr>
                    <p:blipFill>
                      <a:blip r:embed="rId5"/>
                      <a:stretch>
                        <a:fillRect/>
                      </a:stretch>
                    </p:blipFill>
                    <p:spPr>
                      <a:xfrm>
                        <a:off x="2627784" y="3068960"/>
                        <a:ext cx="2630487" cy="3252787"/>
                      </a:xfrm>
                      <a:prstGeom prst="rect">
                        <a:avLst/>
                      </a:prstGeom>
                    </p:spPr>
                  </p:pic>
                </p:oleObj>
              </mc:Fallback>
            </mc:AlternateContent>
          </a:graphicData>
        </a:graphic>
      </p:graphicFrame>
      <p:sp>
        <p:nvSpPr>
          <p:cNvPr id="10" name="CaixaDeTexto 9"/>
          <p:cNvSpPr txBox="1"/>
          <p:nvPr/>
        </p:nvSpPr>
        <p:spPr>
          <a:xfrm>
            <a:off x="647564" y="5661248"/>
            <a:ext cx="5472608" cy="369332"/>
          </a:xfrm>
          <a:prstGeom prst="rect">
            <a:avLst/>
          </a:prstGeom>
          <a:noFill/>
        </p:spPr>
        <p:txBody>
          <a:bodyPr wrap="square" rtlCol="0">
            <a:spAutoFit/>
          </a:bodyPr>
          <a:lstStyle/>
          <a:p>
            <a:r>
              <a:rPr lang="pt-BR" dirty="0" err="1" smtClean="0"/>
              <a:t>Danish</a:t>
            </a:r>
            <a:r>
              <a:rPr lang="pt-BR" dirty="0" smtClean="0"/>
              <a:t> DS472 de 1992</a:t>
            </a:r>
            <a:endParaRPr lang="pt-BR" dirty="0"/>
          </a:p>
        </p:txBody>
      </p:sp>
    </p:spTree>
    <p:extLst>
      <p:ext uri="{BB962C8B-B14F-4D97-AF65-F5344CB8AC3E}">
        <p14:creationId xmlns:p14="http://schemas.microsoft.com/office/powerpoint/2010/main" val="24536564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dirty="0" smtClean="0"/>
              <a:t>Turbulência</a:t>
            </a:r>
            <a:endParaRPr lang="pt-BR" dirty="0"/>
          </a:p>
        </p:txBody>
      </p:sp>
      <p:cxnSp>
        <p:nvCxnSpPr>
          <p:cNvPr id="4" name="Conector reto 3"/>
          <p:cNvCxnSpPr/>
          <p:nvPr/>
        </p:nvCxnSpPr>
        <p:spPr>
          <a:xfrm>
            <a:off x="251520" y="1268760"/>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
        <p:nvSpPr>
          <p:cNvPr id="6" name="CaixaDeTexto 5"/>
          <p:cNvSpPr txBox="1"/>
          <p:nvPr/>
        </p:nvSpPr>
        <p:spPr>
          <a:xfrm>
            <a:off x="-504564" y="1556792"/>
            <a:ext cx="7776864" cy="2554545"/>
          </a:xfrm>
          <a:prstGeom prst="rect">
            <a:avLst/>
          </a:prstGeom>
          <a:noFill/>
        </p:spPr>
        <p:txBody>
          <a:bodyPr wrap="square" rtlCol="0">
            <a:spAutoFit/>
          </a:bodyPr>
          <a:lstStyle/>
          <a:p>
            <a:pPr lvl="2"/>
            <a:r>
              <a:rPr lang="pt-BR" sz="3200" dirty="0" smtClean="0"/>
              <a:t>Intensidade de Turbulência é geralmente especificas por norma e depende da altura</a:t>
            </a:r>
          </a:p>
          <a:p>
            <a:pPr lvl="2"/>
            <a:endParaRPr lang="pt-BR" sz="3200" dirty="0"/>
          </a:p>
          <a:p>
            <a:pPr lvl="2"/>
            <a:r>
              <a:rPr lang="pt-BR" sz="3200" dirty="0" smtClean="0"/>
              <a:t>          </a:t>
            </a:r>
          </a:p>
        </p:txBody>
      </p:sp>
      <p:graphicFrame>
        <p:nvGraphicFramePr>
          <p:cNvPr id="3" name="Objeto 2"/>
          <p:cNvGraphicFramePr>
            <a:graphicFrameLocks noChangeAspect="1"/>
          </p:cNvGraphicFramePr>
          <p:nvPr>
            <p:extLst>
              <p:ext uri="{D42A27DB-BD31-4B8C-83A1-F6EECF244321}">
                <p14:modId xmlns:p14="http://schemas.microsoft.com/office/powerpoint/2010/main" val="3892353108"/>
              </p:ext>
            </p:extLst>
          </p:nvPr>
        </p:nvGraphicFramePr>
        <p:xfrm>
          <a:off x="1671638" y="3498850"/>
          <a:ext cx="4543425" cy="2392363"/>
        </p:xfrm>
        <a:graphic>
          <a:graphicData uri="http://schemas.openxmlformats.org/presentationml/2006/ole">
            <mc:AlternateContent xmlns:mc="http://schemas.openxmlformats.org/markup-compatibility/2006">
              <mc:Choice xmlns:v="urn:schemas-microsoft-com:vml" Requires="v">
                <p:oleObj spid="_x0000_s38937" name="Equação" r:id="rId4" imgW="1206360" imgH="634680" progId="Equation.3">
                  <p:embed/>
                </p:oleObj>
              </mc:Choice>
              <mc:Fallback>
                <p:oleObj name="Equação" r:id="rId4" imgW="1206360" imgH="634680" progId="Equation.3">
                  <p:embed/>
                  <p:pic>
                    <p:nvPicPr>
                      <p:cNvPr id="0" name=""/>
                      <p:cNvPicPr/>
                      <p:nvPr/>
                    </p:nvPicPr>
                    <p:blipFill>
                      <a:blip r:embed="rId5"/>
                      <a:stretch>
                        <a:fillRect/>
                      </a:stretch>
                    </p:blipFill>
                    <p:spPr>
                      <a:xfrm>
                        <a:off x="1671638" y="3498850"/>
                        <a:ext cx="4543425" cy="2392363"/>
                      </a:xfrm>
                      <a:prstGeom prst="rect">
                        <a:avLst/>
                      </a:prstGeom>
                    </p:spPr>
                  </p:pic>
                </p:oleObj>
              </mc:Fallback>
            </mc:AlternateContent>
          </a:graphicData>
        </a:graphic>
      </p:graphicFrame>
      <p:sp>
        <p:nvSpPr>
          <p:cNvPr id="10" name="CaixaDeTexto 9"/>
          <p:cNvSpPr txBox="1"/>
          <p:nvPr/>
        </p:nvSpPr>
        <p:spPr>
          <a:xfrm>
            <a:off x="647564" y="5661248"/>
            <a:ext cx="5472608" cy="369332"/>
          </a:xfrm>
          <a:prstGeom prst="rect">
            <a:avLst/>
          </a:prstGeom>
          <a:noFill/>
        </p:spPr>
        <p:txBody>
          <a:bodyPr wrap="square" rtlCol="0">
            <a:spAutoFit/>
          </a:bodyPr>
          <a:lstStyle/>
          <a:p>
            <a:r>
              <a:rPr lang="pt-BR" dirty="0" smtClean="0"/>
              <a:t>IEC  61400-1 2005</a:t>
            </a:r>
            <a:endParaRPr lang="pt-BR" dirty="0"/>
          </a:p>
        </p:txBody>
      </p:sp>
    </p:spTree>
    <p:extLst>
      <p:ext uri="{BB962C8B-B14F-4D97-AF65-F5344CB8AC3E}">
        <p14:creationId xmlns:p14="http://schemas.microsoft.com/office/powerpoint/2010/main" val="30584730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r>
              <a:rPr lang="pt-BR" dirty="0"/>
              <a:t>Esta parte da IEC 61400 </a:t>
            </a:r>
            <a:r>
              <a:rPr lang="pt-BR" dirty="0" smtClean="0"/>
              <a:t>-1especifica </a:t>
            </a:r>
            <a:r>
              <a:rPr lang="pt-BR" dirty="0"/>
              <a:t>os requisitos essenciais de projeto para assegurar a integridade de engenharia das turbinas eólicas. O objetivo é o de disponibilizar um nível adequado de proteção contra danos causados por todo tipo de risco durante toda a vida útil prevista</a:t>
            </a:r>
          </a:p>
        </p:txBody>
      </p:sp>
      <p:sp>
        <p:nvSpPr>
          <p:cNvPr id="4" name="Título 1"/>
          <p:cNvSpPr>
            <a:spLocks noGrp="1"/>
          </p:cNvSpPr>
          <p:nvPr>
            <p:ph type="title"/>
          </p:nvPr>
        </p:nvSpPr>
        <p:spPr>
          <a:xfrm>
            <a:off x="457200" y="274638"/>
            <a:ext cx="8229600" cy="1143000"/>
          </a:xfrm>
        </p:spPr>
        <p:txBody>
          <a:bodyPr/>
          <a:lstStyle/>
          <a:p>
            <a:pPr algn="l"/>
            <a:r>
              <a:rPr lang="pt-BR" dirty="0" smtClean="0"/>
              <a:t>Turbulência</a:t>
            </a:r>
            <a:endParaRPr lang="pt-BR" dirty="0"/>
          </a:p>
        </p:txBody>
      </p:sp>
      <p:cxnSp>
        <p:nvCxnSpPr>
          <p:cNvPr id="5" name="Conector reto 4"/>
          <p:cNvCxnSpPr/>
          <p:nvPr/>
        </p:nvCxnSpPr>
        <p:spPr>
          <a:xfrm>
            <a:off x="251520" y="1268760"/>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7403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dirty="0" smtClean="0"/>
              <a:t>IEC 61400-1</a:t>
            </a:r>
            <a:endParaRPr lang="pt-BR" dirty="0"/>
          </a:p>
        </p:txBody>
      </p:sp>
      <p:sp>
        <p:nvSpPr>
          <p:cNvPr id="5" name="Rectangle 1"/>
          <p:cNvSpPr>
            <a:spLocks noChangeArrowheads="1"/>
          </p:cNvSpPr>
          <p:nvPr/>
        </p:nvSpPr>
        <p:spPr bwMode="auto">
          <a:xfrm>
            <a:off x="1332656" y="506003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pt-BR" sz="1000" b="1" i="0" u="none" strike="noStrike" cap="none" normalizeH="0" baseline="0" dirty="0" smtClean="0">
                <a:ln>
                  <a:noFill/>
                </a:ln>
                <a:solidFill>
                  <a:schemeClr val="tx1"/>
                </a:solidFill>
                <a:effectLst/>
                <a:latin typeface="Arial" pitchFamily="34" charset="0"/>
                <a:ea typeface="Times New Roman" pitchFamily="18" charset="0"/>
                <a:cs typeface="Times New Roman" pitchFamily="18" charset="0"/>
              </a:rPr>
              <a:t>T</a:t>
            </a:r>
            <a:r>
              <a:rPr kumimoji="0" lang="pt-BR" altLang="pt-BR" sz="1000" b="1" i="0" u="none" strike="noStrike" cap="none" normalizeH="0" baseline="0" dirty="0" smtClean="0" bmk="">
                <a:ln>
                  <a:noFill/>
                </a:ln>
                <a:solidFill>
                  <a:schemeClr val="tx1"/>
                </a:solidFill>
                <a:effectLst/>
                <a:latin typeface="Arial" pitchFamily="34" charset="0"/>
                <a:ea typeface="Times New Roman" pitchFamily="18" charset="0"/>
                <a:cs typeface="Times New Roman" pitchFamily="18" charset="0"/>
              </a:rPr>
              <a:t>abela 1 - Parâmetros básicos para as classes das turbinas eólicas</a:t>
            </a:r>
            <a:r>
              <a:rPr kumimoji="0" lang="pt-BR" altLang="pt-BR" sz="1000" b="1" i="0" u="none" strike="noStrike" cap="none" normalizeH="0" baseline="30000" dirty="0" smtClean="0" bmk="_Toc174358185">
                <a:ln>
                  <a:noFill/>
                </a:ln>
                <a:solidFill>
                  <a:schemeClr val="tx1"/>
                </a:solidFill>
                <a:effectLst/>
                <a:latin typeface="Helvetica"/>
                <a:ea typeface="Times New Roman" pitchFamily="18" charset="0"/>
                <a:cs typeface="Times"/>
              </a:rPr>
              <a:t>1</a:t>
            </a:r>
            <a:endParaRPr kumimoji="0" lang="pt-BR" altLang="pt-BR"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27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78" y="1700808"/>
            <a:ext cx="9664600" cy="3083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27255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51520" y="53752"/>
            <a:ext cx="8229600" cy="1143000"/>
          </a:xfrm>
        </p:spPr>
        <p:txBody>
          <a:bodyPr>
            <a:normAutofit/>
          </a:bodyPr>
          <a:lstStyle/>
          <a:p>
            <a:pPr algn="l"/>
            <a:r>
              <a:rPr lang="pt-BR" dirty="0" smtClean="0"/>
              <a:t>Motivação para estudar os Ventos</a:t>
            </a:r>
            <a:endParaRPr lang="pt-BR" dirty="0"/>
          </a:p>
        </p:txBody>
      </p:sp>
      <p:cxnSp>
        <p:nvCxnSpPr>
          <p:cNvPr id="5" name="Conector reto 4"/>
          <p:cNvCxnSpPr/>
          <p:nvPr/>
        </p:nvCxnSpPr>
        <p:spPr>
          <a:xfrm>
            <a:off x="251520" y="1052736"/>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
        <p:nvSpPr>
          <p:cNvPr id="3" name="CaixaDeTexto 2"/>
          <p:cNvSpPr txBox="1"/>
          <p:nvPr/>
        </p:nvSpPr>
        <p:spPr>
          <a:xfrm>
            <a:off x="647056" y="1484784"/>
            <a:ext cx="8496944" cy="4785926"/>
          </a:xfrm>
          <a:prstGeom prst="rect">
            <a:avLst/>
          </a:prstGeom>
          <a:noFill/>
        </p:spPr>
        <p:txBody>
          <a:bodyPr wrap="square" rtlCol="0">
            <a:spAutoFit/>
          </a:bodyPr>
          <a:lstStyle/>
          <a:p>
            <a:pPr marL="342900" indent="-342900">
              <a:spcBef>
                <a:spcPts val="600"/>
              </a:spcBef>
              <a:spcAft>
                <a:spcPts val="1200"/>
              </a:spcAft>
              <a:buClr>
                <a:srgbClr val="FF0000"/>
              </a:buClr>
              <a:buFont typeface="Wingdings" panose="05000000000000000000" pitchFamily="2" charset="2"/>
              <a:buChar char="ü"/>
            </a:pPr>
            <a:r>
              <a:rPr lang="pt-BR" sz="2800" dirty="0" smtClean="0"/>
              <a:t>Identificação de locais adequados para a realização de empreendimentos</a:t>
            </a:r>
          </a:p>
          <a:p>
            <a:pPr marL="342900" indent="-342900">
              <a:spcBef>
                <a:spcPts val="600"/>
              </a:spcBef>
              <a:spcAft>
                <a:spcPts val="1200"/>
              </a:spcAft>
              <a:buClr>
                <a:srgbClr val="FF0000"/>
              </a:buClr>
              <a:buFont typeface="Wingdings" panose="05000000000000000000" pitchFamily="2" charset="2"/>
              <a:buChar char="ü"/>
            </a:pPr>
            <a:r>
              <a:rPr lang="pt-BR" sz="2800" dirty="0" smtClean="0"/>
              <a:t>Predição da viabilidade econômica de projetos de fazendas eólicas</a:t>
            </a:r>
          </a:p>
          <a:p>
            <a:pPr marL="342900" indent="-342900">
              <a:spcBef>
                <a:spcPts val="600"/>
              </a:spcBef>
              <a:spcAft>
                <a:spcPts val="1200"/>
              </a:spcAft>
              <a:buClr>
                <a:srgbClr val="FF0000"/>
              </a:buClr>
              <a:buFont typeface="Wingdings" panose="05000000000000000000" pitchFamily="2" charset="2"/>
              <a:buChar char="ü"/>
            </a:pPr>
            <a:r>
              <a:rPr lang="pt-BR" sz="2800" dirty="0" smtClean="0"/>
              <a:t>Projeto de turbinas eólicas</a:t>
            </a:r>
          </a:p>
          <a:p>
            <a:pPr marL="342900" indent="-342900">
              <a:spcBef>
                <a:spcPts val="600"/>
              </a:spcBef>
              <a:spcAft>
                <a:spcPts val="1200"/>
              </a:spcAft>
              <a:buClr>
                <a:srgbClr val="FF0000"/>
              </a:buClr>
              <a:buFont typeface="Wingdings" panose="05000000000000000000" pitchFamily="2" charset="2"/>
              <a:buChar char="ü"/>
            </a:pPr>
            <a:r>
              <a:rPr lang="pt-BR" sz="2800" dirty="0" smtClean="0"/>
              <a:t>Predição dos efeitos da geração eólica no sistema elétrico</a:t>
            </a:r>
          </a:p>
          <a:p>
            <a:endParaRPr lang="pt-BR" dirty="0" smtClean="0"/>
          </a:p>
          <a:p>
            <a:endParaRPr lang="pt-BR" dirty="0" smtClean="0"/>
          </a:p>
          <a:p>
            <a:endParaRPr lang="pt-BR" dirty="0"/>
          </a:p>
        </p:txBody>
      </p:sp>
    </p:spTree>
    <p:extLst>
      <p:ext uri="{BB962C8B-B14F-4D97-AF65-F5344CB8AC3E}">
        <p14:creationId xmlns:p14="http://schemas.microsoft.com/office/powerpoint/2010/main" val="4294687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dirty="0" smtClean="0"/>
              <a:t>Rajada de Extrema</a:t>
            </a:r>
            <a:endParaRPr lang="pt-BR" dirty="0"/>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3993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145069"/>
            <a:ext cx="6157469" cy="3116932"/>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p:cNvSpPr txBox="1"/>
          <p:nvPr/>
        </p:nvSpPr>
        <p:spPr>
          <a:xfrm>
            <a:off x="971600" y="5589240"/>
            <a:ext cx="2592288" cy="369332"/>
          </a:xfrm>
          <a:prstGeom prst="rect">
            <a:avLst/>
          </a:prstGeom>
          <a:noFill/>
        </p:spPr>
        <p:txBody>
          <a:bodyPr wrap="square" rtlCol="0">
            <a:spAutoFit/>
          </a:bodyPr>
          <a:lstStyle/>
          <a:p>
            <a:r>
              <a:rPr lang="pt-BR" dirty="0" smtClean="0"/>
              <a:t>IEC 61400-1</a:t>
            </a:r>
            <a:endParaRPr lang="pt-BR" dirty="0"/>
          </a:p>
        </p:txBody>
      </p:sp>
    </p:spTree>
    <p:extLst>
      <p:ext uri="{BB962C8B-B14F-4D97-AF65-F5344CB8AC3E}">
        <p14:creationId xmlns:p14="http://schemas.microsoft.com/office/powerpoint/2010/main" val="405238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5536" y="1052736"/>
            <a:ext cx="7924770"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aixaDeTexto 3"/>
          <p:cNvSpPr txBox="1"/>
          <p:nvPr/>
        </p:nvSpPr>
        <p:spPr>
          <a:xfrm>
            <a:off x="611560" y="5805264"/>
            <a:ext cx="5976664" cy="369332"/>
          </a:xfrm>
          <a:prstGeom prst="rect">
            <a:avLst/>
          </a:prstGeom>
          <a:noFill/>
        </p:spPr>
        <p:txBody>
          <a:bodyPr wrap="square" rtlCol="0">
            <a:spAutoFit/>
          </a:bodyPr>
          <a:lstStyle/>
          <a:p>
            <a:r>
              <a:rPr lang="pt-BR" dirty="0" smtClean="0"/>
              <a:t>Fonte: Mapa Eólico do RS- 2014</a:t>
            </a:r>
            <a:endParaRPr lang="pt-BR" dirty="0"/>
          </a:p>
        </p:txBody>
      </p:sp>
    </p:spTree>
    <p:extLst>
      <p:ext uri="{BB962C8B-B14F-4D97-AF65-F5344CB8AC3E}">
        <p14:creationId xmlns:p14="http://schemas.microsoft.com/office/powerpoint/2010/main" val="34726419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20" y="125760"/>
            <a:ext cx="8229600" cy="1143000"/>
          </a:xfrm>
        </p:spPr>
        <p:txBody>
          <a:bodyPr/>
          <a:lstStyle/>
          <a:p>
            <a:pPr algn="l"/>
            <a:r>
              <a:rPr lang="pt-BR" dirty="0" smtClean="0"/>
              <a:t>Produção Anual de Energia  -  PAE</a:t>
            </a:r>
            <a:endParaRPr lang="pt-BR" dirty="0"/>
          </a:p>
        </p:txBody>
      </p:sp>
      <p:cxnSp>
        <p:nvCxnSpPr>
          <p:cNvPr id="4" name="Conector reto 3"/>
          <p:cNvCxnSpPr/>
          <p:nvPr/>
        </p:nvCxnSpPr>
        <p:spPr>
          <a:xfrm>
            <a:off x="251520" y="1268760"/>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484784"/>
            <a:ext cx="5040560" cy="5481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608126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12776"/>
            <a:ext cx="8438193" cy="4058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ítulo 1"/>
          <p:cNvSpPr>
            <a:spLocks noGrp="1"/>
          </p:cNvSpPr>
          <p:nvPr>
            <p:ph type="title"/>
          </p:nvPr>
        </p:nvSpPr>
        <p:spPr>
          <a:xfrm>
            <a:off x="251520" y="125760"/>
            <a:ext cx="8229600" cy="1143000"/>
          </a:xfrm>
        </p:spPr>
        <p:txBody>
          <a:bodyPr/>
          <a:lstStyle/>
          <a:p>
            <a:pPr algn="l"/>
            <a:r>
              <a:rPr lang="pt-BR" dirty="0" smtClean="0"/>
              <a:t>Produção Anual de Energia</a:t>
            </a:r>
            <a:endParaRPr lang="pt-BR" dirty="0"/>
          </a:p>
        </p:txBody>
      </p:sp>
      <p:cxnSp>
        <p:nvCxnSpPr>
          <p:cNvPr id="6" name="Conector reto 5"/>
          <p:cNvCxnSpPr/>
          <p:nvPr/>
        </p:nvCxnSpPr>
        <p:spPr>
          <a:xfrm>
            <a:off x="251520" y="1268760"/>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593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7725"/>
            <a:ext cx="8639175" cy="551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aixaDeTexto 3"/>
          <p:cNvSpPr txBox="1"/>
          <p:nvPr/>
        </p:nvSpPr>
        <p:spPr>
          <a:xfrm>
            <a:off x="179512" y="298393"/>
            <a:ext cx="8459663" cy="369332"/>
          </a:xfrm>
          <a:prstGeom prst="rect">
            <a:avLst/>
          </a:prstGeom>
          <a:noFill/>
        </p:spPr>
        <p:txBody>
          <a:bodyPr wrap="square" rtlCol="0">
            <a:spAutoFit/>
          </a:bodyPr>
          <a:lstStyle/>
          <a:p>
            <a:r>
              <a:rPr lang="pt-BR" dirty="0" smtClean="0"/>
              <a:t>Estação anemométrica FURG</a:t>
            </a:r>
            <a:endParaRPr lang="pt-BR" dirty="0"/>
          </a:p>
        </p:txBody>
      </p:sp>
    </p:spTree>
    <p:extLst>
      <p:ext uri="{BB962C8B-B14F-4D97-AF65-F5344CB8AC3E}">
        <p14:creationId xmlns:p14="http://schemas.microsoft.com/office/powerpoint/2010/main" val="39242002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620688"/>
            <a:ext cx="7437150" cy="576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374592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8947"/>
            <a:ext cx="8012897" cy="6237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24037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135" y="922566"/>
            <a:ext cx="8741427" cy="5949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aixaDeTexto 3"/>
          <p:cNvSpPr txBox="1"/>
          <p:nvPr/>
        </p:nvSpPr>
        <p:spPr>
          <a:xfrm>
            <a:off x="35496" y="68143"/>
            <a:ext cx="8208912" cy="646331"/>
          </a:xfrm>
          <a:prstGeom prst="rect">
            <a:avLst/>
          </a:prstGeom>
          <a:noFill/>
        </p:spPr>
        <p:txBody>
          <a:bodyPr wrap="square" rtlCol="0">
            <a:spAutoFit/>
          </a:bodyPr>
          <a:lstStyle/>
          <a:p>
            <a:r>
              <a:rPr lang="pt-BR" sz="3600" dirty="0"/>
              <a:t> </a:t>
            </a:r>
            <a:r>
              <a:rPr lang="pt-BR" sz="3600" dirty="0" smtClean="0"/>
              <a:t>  Produção anual de Energia  - PAE</a:t>
            </a:r>
            <a:endParaRPr lang="pt-BR" sz="3600" dirty="0"/>
          </a:p>
        </p:txBody>
      </p:sp>
      <p:cxnSp>
        <p:nvCxnSpPr>
          <p:cNvPr id="6" name="Conector reto 5"/>
          <p:cNvCxnSpPr/>
          <p:nvPr/>
        </p:nvCxnSpPr>
        <p:spPr>
          <a:xfrm>
            <a:off x="251520" y="843789"/>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1937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dirty="0" smtClean="0"/>
              <a:t>Fator de Capacidade</a:t>
            </a:r>
            <a:endParaRPr lang="pt-BR" dirty="0"/>
          </a:p>
        </p:txBody>
      </p:sp>
      <p:sp>
        <p:nvSpPr>
          <p:cNvPr id="10" name="Retângulo 9"/>
          <p:cNvSpPr/>
          <p:nvPr/>
        </p:nvSpPr>
        <p:spPr>
          <a:xfrm>
            <a:off x="210383" y="1822700"/>
            <a:ext cx="3716723" cy="523220"/>
          </a:xfrm>
          <a:prstGeom prst="rect">
            <a:avLst/>
          </a:prstGeom>
        </p:spPr>
        <p:txBody>
          <a:bodyPr wrap="none">
            <a:spAutoFit/>
          </a:bodyPr>
          <a:lstStyle/>
          <a:p>
            <a:r>
              <a:rPr lang="en-US" sz="2800" dirty="0"/>
              <a:t>Burton </a:t>
            </a:r>
            <a:r>
              <a:rPr lang="en-US" sz="2800" dirty="0" err="1"/>
              <a:t>Wold</a:t>
            </a:r>
            <a:r>
              <a:rPr lang="en-US" sz="2800" dirty="0"/>
              <a:t> Wind Farm</a:t>
            </a:r>
            <a:endParaRPr lang="pt-BR" sz="2800" dirty="0"/>
          </a:p>
        </p:txBody>
      </p:sp>
      <p:pic>
        <p:nvPicPr>
          <p:cNvPr id="13320" name="Picture 8" descr="Burton Latimer Wind far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914" y="1340768"/>
            <a:ext cx="3648405" cy="2736304"/>
          </a:xfrm>
          <a:prstGeom prst="rect">
            <a:avLst/>
          </a:prstGeom>
          <a:noFill/>
          <a:extLst>
            <a:ext uri="{909E8E84-426E-40DD-AFC4-6F175D3DCCD1}">
              <a14:hiddenFill xmlns:a14="http://schemas.microsoft.com/office/drawing/2010/main">
                <a:solidFill>
                  <a:srgbClr val="FFFFFF"/>
                </a:solidFill>
              </a14:hiddenFill>
            </a:ext>
          </a:extLst>
        </p:spPr>
      </p:pic>
      <p:sp>
        <p:nvSpPr>
          <p:cNvPr id="12" name="Retângulo 11"/>
          <p:cNvSpPr/>
          <p:nvPr/>
        </p:nvSpPr>
        <p:spPr>
          <a:xfrm>
            <a:off x="210384" y="2447310"/>
            <a:ext cx="4102213" cy="523220"/>
          </a:xfrm>
          <a:prstGeom prst="rect">
            <a:avLst/>
          </a:prstGeom>
        </p:spPr>
        <p:txBody>
          <a:bodyPr wrap="none">
            <a:spAutoFit/>
          </a:bodyPr>
          <a:lstStyle/>
          <a:p>
            <a:r>
              <a:rPr lang="pt-BR" sz="2800" dirty="0" smtClean="0"/>
              <a:t>10</a:t>
            </a:r>
            <a:r>
              <a:rPr lang="pt-BR" sz="2800" dirty="0"/>
              <a:t> </a:t>
            </a:r>
            <a:r>
              <a:rPr lang="pt-BR" sz="2800" dirty="0" err="1"/>
              <a:t>Enercon</a:t>
            </a:r>
            <a:r>
              <a:rPr lang="pt-BR" sz="2800" dirty="0"/>
              <a:t> </a:t>
            </a:r>
            <a:r>
              <a:rPr lang="pt-BR" sz="2800" dirty="0" smtClean="0"/>
              <a:t>E70-E4  (2MW)</a:t>
            </a:r>
            <a:endParaRPr lang="pt-BR" sz="2800" dirty="0"/>
          </a:p>
        </p:txBody>
      </p:sp>
    </p:spTree>
    <p:extLst>
      <p:ext uri="{BB962C8B-B14F-4D97-AF65-F5344CB8AC3E}">
        <p14:creationId xmlns:p14="http://schemas.microsoft.com/office/powerpoint/2010/main" val="189325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dirty="0" smtClean="0"/>
              <a:t>Fator de Capacidade</a:t>
            </a:r>
            <a:endParaRPr lang="pt-BR" dirty="0"/>
          </a:p>
        </p:txBody>
      </p:sp>
      <p:sp>
        <p:nvSpPr>
          <p:cNvPr id="10" name="Retângulo 9"/>
          <p:cNvSpPr/>
          <p:nvPr/>
        </p:nvSpPr>
        <p:spPr>
          <a:xfrm>
            <a:off x="210383" y="1822700"/>
            <a:ext cx="3716723" cy="523220"/>
          </a:xfrm>
          <a:prstGeom prst="rect">
            <a:avLst/>
          </a:prstGeom>
        </p:spPr>
        <p:txBody>
          <a:bodyPr wrap="none">
            <a:spAutoFit/>
          </a:bodyPr>
          <a:lstStyle/>
          <a:p>
            <a:r>
              <a:rPr lang="en-US" sz="2800" dirty="0"/>
              <a:t>Burton </a:t>
            </a:r>
            <a:r>
              <a:rPr lang="en-US" sz="2800" dirty="0" err="1"/>
              <a:t>Wold</a:t>
            </a:r>
            <a:r>
              <a:rPr lang="en-US" sz="2800" dirty="0"/>
              <a:t> Wind Farm</a:t>
            </a:r>
            <a:endParaRPr lang="pt-BR" sz="2800" dirty="0"/>
          </a:p>
        </p:txBody>
      </p:sp>
      <p:sp>
        <p:nvSpPr>
          <p:cNvPr id="12" name="Retângulo 11"/>
          <p:cNvSpPr/>
          <p:nvPr/>
        </p:nvSpPr>
        <p:spPr>
          <a:xfrm>
            <a:off x="210384" y="2447310"/>
            <a:ext cx="4102213" cy="523220"/>
          </a:xfrm>
          <a:prstGeom prst="rect">
            <a:avLst/>
          </a:prstGeom>
        </p:spPr>
        <p:txBody>
          <a:bodyPr wrap="none">
            <a:spAutoFit/>
          </a:bodyPr>
          <a:lstStyle/>
          <a:p>
            <a:r>
              <a:rPr lang="pt-BR" sz="2800" dirty="0" smtClean="0"/>
              <a:t>10</a:t>
            </a:r>
            <a:r>
              <a:rPr lang="pt-BR" sz="2800" dirty="0"/>
              <a:t> </a:t>
            </a:r>
            <a:r>
              <a:rPr lang="pt-BR" sz="2800" dirty="0" err="1"/>
              <a:t>Enercon</a:t>
            </a:r>
            <a:r>
              <a:rPr lang="pt-BR" sz="2800" dirty="0"/>
              <a:t> </a:t>
            </a:r>
            <a:r>
              <a:rPr lang="pt-BR" sz="2800" dirty="0" smtClean="0"/>
              <a:t>E70-E4  (2MW)</a:t>
            </a:r>
            <a:endParaRPr lang="pt-BR" sz="2800" dirty="0"/>
          </a:p>
        </p:txBody>
      </p:sp>
      <p:pic>
        <p:nvPicPr>
          <p:cNvPr id="13324" name="Picture 12" descr="Burton Latimer is located in Northamptonshi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3807" y="550679"/>
            <a:ext cx="3133512" cy="3590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483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dirty="0" smtClean="0"/>
              <a:t>Correntes de Ventos Globais</a:t>
            </a:r>
            <a:endParaRPr lang="pt-BR" dirty="0"/>
          </a:p>
        </p:txBody>
      </p:sp>
      <p:sp>
        <p:nvSpPr>
          <p:cNvPr id="3" name="Espaço Reservado para Conteúdo 2"/>
          <p:cNvSpPr>
            <a:spLocks noGrp="1"/>
          </p:cNvSpPr>
          <p:nvPr>
            <p:ph idx="1"/>
          </p:nvPr>
        </p:nvSpPr>
        <p:spPr/>
        <p:txBody>
          <a:bodyPr/>
          <a:lstStyle/>
          <a:p>
            <a:pPr marL="0" indent="0">
              <a:buNone/>
            </a:pPr>
            <a:r>
              <a:rPr lang="pt-BR" dirty="0" smtClean="0"/>
              <a:t>Fundamentos básicos</a:t>
            </a:r>
          </a:p>
          <a:p>
            <a:pPr marL="457200" lvl="1" indent="0">
              <a:buNone/>
            </a:pPr>
            <a:r>
              <a:rPr lang="pt-BR" dirty="0" smtClean="0"/>
              <a:t>Convecção – Transferência de calor por meio de correntes em um fluido</a:t>
            </a:r>
          </a:p>
          <a:p>
            <a:pPr lvl="1"/>
            <a:endParaRPr lang="pt-BR" dirty="0"/>
          </a:p>
        </p:txBody>
      </p:sp>
      <p:cxnSp>
        <p:nvCxnSpPr>
          <p:cNvPr id="5" name="Conector reto 4"/>
          <p:cNvCxnSpPr/>
          <p:nvPr/>
        </p:nvCxnSpPr>
        <p:spPr>
          <a:xfrm>
            <a:off x="251520" y="1268760"/>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12550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dirty="0" smtClean="0"/>
              <a:t>Fator de Capacidade</a:t>
            </a:r>
            <a:endParaRPr lang="pt-BR"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84" y="4509120"/>
            <a:ext cx="8416935" cy="100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tângulo 9"/>
          <p:cNvSpPr/>
          <p:nvPr/>
        </p:nvSpPr>
        <p:spPr>
          <a:xfrm>
            <a:off x="210383" y="1822700"/>
            <a:ext cx="3716723" cy="523220"/>
          </a:xfrm>
          <a:prstGeom prst="rect">
            <a:avLst/>
          </a:prstGeom>
        </p:spPr>
        <p:txBody>
          <a:bodyPr wrap="none">
            <a:spAutoFit/>
          </a:bodyPr>
          <a:lstStyle/>
          <a:p>
            <a:r>
              <a:rPr lang="en-US" sz="2800" dirty="0"/>
              <a:t>Burton </a:t>
            </a:r>
            <a:r>
              <a:rPr lang="en-US" sz="2800" dirty="0" err="1"/>
              <a:t>Wold</a:t>
            </a:r>
            <a:r>
              <a:rPr lang="en-US" sz="2800" dirty="0"/>
              <a:t> Wind Farm</a:t>
            </a:r>
            <a:endParaRPr lang="pt-BR" sz="2800" dirty="0"/>
          </a:p>
        </p:txBody>
      </p:sp>
      <p:sp>
        <p:nvSpPr>
          <p:cNvPr id="12" name="Retângulo 11"/>
          <p:cNvSpPr/>
          <p:nvPr/>
        </p:nvSpPr>
        <p:spPr>
          <a:xfrm>
            <a:off x="210384" y="2447310"/>
            <a:ext cx="4102213" cy="523220"/>
          </a:xfrm>
          <a:prstGeom prst="rect">
            <a:avLst/>
          </a:prstGeom>
        </p:spPr>
        <p:txBody>
          <a:bodyPr wrap="none">
            <a:spAutoFit/>
          </a:bodyPr>
          <a:lstStyle/>
          <a:p>
            <a:r>
              <a:rPr lang="pt-BR" sz="2800" dirty="0" smtClean="0"/>
              <a:t>10</a:t>
            </a:r>
            <a:r>
              <a:rPr lang="pt-BR" sz="2800" dirty="0"/>
              <a:t> </a:t>
            </a:r>
            <a:r>
              <a:rPr lang="pt-BR" sz="2800" dirty="0" err="1"/>
              <a:t>Enercon</a:t>
            </a:r>
            <a:r>
              <a:rPr lang="pt-BR" sz="2800" dirty="0"/>
              <a:t> </a:t>
            </a:r>
            <a:r>
              <a:rPr lang="pt-BR" sz="2800" dirty="0" smtClean="0"/>
              <a:t>E70-E4  (2MW)</a:t>
            </a:r>
            <a:endParaRPr lang="pt-BR" sz="2800" dirty="0"/>
          </a:p>
        </p:txBody>
      </p:sp>
      <p:pic>
        <p:nvPicPr>
          <p:cNvPr id="13324" name="Picture 12" descr="Burton Latimer is located in Northamptonshi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3807" y="550679"/>
            <a:ext cx="3133512" cy="3590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4943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20" y="53752"/>
            <a:ext cx="8229600" cy="1143000"/>
          </a:xfrm>
        </p:spPr>
        <p:txBody>
          <a:bodyPr/>
          <a:lstStyle/>
          <a:p>
            <a:pPr algn="l"/>
            <a:r>
              <a:rPr lang="pt-BR" dirty="0" smtClean="0"/>
              <a:t>Fator de Capacidade</a:t>
            </a:r>
            <a:endParaRPr lang="pt-BR" dirty="0"/>
          </a:p>
        </p:txBody>
      </p:sp>
      <p:sp>
        <p:nvSpPr>
          <p:cNvPr id="3" name="Espaço Reservado para Conteúdo 2"/>
          <p:cNvSpPr>
            <a:spLocks noGrp="1"/>
          </p:cNvSpPr>
          <p:nvPr>
            <p:ph sz="half" idx="1"/>
          </p:nvPr>
        </p:nvSpPr>
        <p:spPr>
          <a:xfrm>
            <a:off x="2932532" y="3645024"/>
            <a:ext cx="3898776" cy="3993307"/>
          </a:xfrm>
        </p:spPr>
        <p:txBody>
          <a:bodyPr/>
          <a:lstStyle/>
          <a:p>
            <a:pPr marL="0" indent="0">
              <a:buNone/>
            </a:pPr>
            <a:r>
              <a:rPr lang="pt-BR" dirty="0" err="1" smtClean="0"/>
              <a:t>Burradale</a:t>
            </a:r>
            <a:r>
              <a:rPr lang="pt-BR" dirty="0" smtClean="0"/>
              <a:t> </a:t>
            </a:r>
            <a:r>
              <a:rPr lang="pt-BR" dirty="0"/>
              <a:t>W</a:t>
            </a:r>
            <a:r>
              <a:rPr lang="pt-BR" dirty="0" smtClean="0"/>
              <a:t>ind </a:t>
            </a:r>
            <a:r>
              <a:rPr lang="pt-BR" dirty="0" err="1" smtClean="0"/>
              <a:t>Farm</a:t>
            </a:r>
            <a:endParaRPr lang="pt-BR" dirty="0" smtClean="0"/>
          </a:p>
          <a:p>
            <a:pPr marL="0" indent="0">
              <a:buNone/>
            </a:pPr>
            <a:r>
              <a:rPr lang="pt-BR" dirty="0" err="1" smtClean="0"/>
              <a:t>Lerwick</a:t>
            </a:r>
            <a:r>
              <a:rPr lang="pt-BR" dirty="0" smtClean="0"/>
              <a:t>  Escócia</a:t>
            </a:r>
          </a:p>
          <a:p>
            <a:pPr marL="0" indent="0">
              <a:buNone/>
            </a:pPr>
            <a:r>
              <a:rPr lang="pt-BR" dirty="0" smtClean="0"/>
              <a:t>CF = 0.52 – 0.57</a:t>
            </a:r>
          </a:p>
          <a:p>
            <a:pPr marL="0" indent="0">
              <a:buNone/>
            </a:pPr>
            <a:endParaRPr lang="pt-BR" dirty="0"/>
          </a:p>
          <a:p>
            <a:pPr marL="0" indent="0">
              <a:buNone/>
            </a:pPr>
            <a:endParaRPr lang="pt-BR" dirty="0"/>
          </a:p>
        </p:txBody>
      </p:sp>
      <p:pic>
        <p:nvPicPr>
          <p:cNvPr id="10242" name="Picture 2" descr="Shetland Islands Wind Farm - Burrad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2532" y="1176200"/>
            <a:ext cx="6211468" cy="223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5267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20" y="53752"/>
            <a:ext cx="8229600" cy="1143000"/>
          </a:xfrm>
        </p:spPr>
        <p:txBody>
          <a:bodyPr/>
          <a:lstStyle/>
          <a:p>
            <a:pPr algn="l"/>
            <a:r>
              <a:rPr lang="pt-BR" dirty="0" smtClean="0"/>
              <a:t>Fator de Capacidade</a:t>
            </a:r>
            <a:endParaRPr lang="pt-BR" dirty="0"/>
          </a:p>
        </p:txBody>
      </p:sp>
      <p:sp>
        <p:nvSpPr>
          <p:cNvPr id="3" name="Espaço Reservado para Conteúdo 2"/>
          <p:cNvSpPr>
            <a:spLocks noGrp="1"/>
          </p:cNvSpPr>
          <p:nvPr>
            <p:ph sz="half" idx="1"/>
          </p:nvPr>
        </p:nvSpPr>
        <p:spPr>
          <a:xfrm>
            <a:off x="2139490" y="3645024"/>
            <a:ext cx="3898776" cy="3993307"/>
          </a:xfrm>
        </p:spPr>
        <p:txBody>
          <a:bodyPr/>
          <a:lstStyle/>
          <a:p>
            <a:pPr marL="0" indent="0">
              <a:buNone/>
            </a:pPr>
            <a:r>
              <a:rPr lang="pt-BR" dirty="0" err="1"/>
              <a:t>Burradale</a:t>
            </a:r>
            <a:r>
              <a:rPr lang="pt-BR" dirty="0"/>
              <a:t> Wind </a:t>
            </a:r>
            <a:r>
              <a:rPr lang="pt-BR" dirty="0" err="1"/>
              <a:t>Farm</a:t>
            </a:r>
            <a:endParaRPr lang="pt-BR" dirty="0"/>
          </a:p>
          <a:p>
            <a:pPr marL="0" indent="0">
              <a:buNone/>
            </a:pPr>
            <a:r>
              <a:rPr lang="pt-BR" dirty="0" err="1" smtClean="0"/>
              <a:t>Lerwick</a:t>
            </a:r>
            <a:r>
              <a:rPr lang="pt-BR" dirty="0" smtClean="0"/>
              <a:t>  Escócia</a:t>
            </a:r>
          </a:p>
          <a:p>
            <a:pPr marL="0" indent="0">
              <a:buNone/>
            </a:pPr>
            <a:r>
              <a:rPr lang="pt-BR" dirty="0" smtClean="0"/>
              <a:t>CF = 0.52 – 0.57</a:t>
            </a:r>
          </a:p>
          <a:p>
            <a:pPr marL="0" indent="0">
              <a:buNone/>
            </a:pPr>
            <a:endParaRPr lang="pt-BR" dirty="0"/>
          </a:p>
          <a:p>
            <a:pPr marL="0" indent="0">
              <a:buNone/>
            </a:pPr>
            <a:endParaRPr lang="pt-BR" dirty="0"/>
          </a:p>
        </p:txBody>
      </p:sp>
      <p:sp>
        <p:nvSpPr>
          <p:cNvPr id="5" name="Retângulo 4"/>
          <p:cNvSpPr/>
          <p:nvPr/>
        </p:nvSpPr>
        <p:spPr>
          <a:xfrm>
            <a:off x="6033690" y="1484784"/>
            <a:ext cx="1997022" cy="369332"/>
          </a:xfrm>
          <a:prstGeom prst="rect">
            <a:avLst/>
          </a:prstGeom>
        </p:spPr>
        <p:txBody>
          <a:bodyPr wrap="none">
            <a:spAutoFit/>
          </a:bodyPr>
          <a:lstStyle/>
          <a:p>
            <a:r>
              <a:rPr lang="pt-BR" b="1" dirty="0" err="1"/>
              <a:t>Vestas</a:t>
            </a:r>
            <a:r>
              <a:rPr lang="pt-BR" b="1" dirty="0"/>
              <a:t> V47 660kW</a:t>
            </a:r>
            <a:r>
              <a:rPr lang="pt-BR" dirty="0"/>
              <a:t> </a:t>
            </a:r>
          </a:p>
        </p:txBody>
      </p:sp>
      <p:pic>
        <p:nvPicPr>
          <p:cNvPr id="10244" name="Picture 4" descr="Lerwick is located in Shetla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9326" y="-18248"/>
            <a:ext cx="360947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3228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20" y="53752"/>
            <a:ext cx="8229600" cy="1143000"/>
          </a:xfrm>
        </p:spPr>
        <p:txBody>
          <a:bodyPr/>
          <a:lstStyle/>
          <a:p>
            <a:pPr algn="l"/>
            <a:r>
              <a:rPr lang="pt-BR" dirty="0" smtClean="0"/>
              <a:t>Fator de Capacidade</a:t>
            </a:r>
            <a:endParaRPr lang="pt-BR" dirty="0"/>
          </a:p>
        </p:txBody>
      </p:sp>
      <p:sp>
        <p:nvSpPr>
          <p:cNvPr id="3" name="Espaço Reservado para Conteúdo 2"/>
          <p:cNvSpPr>
            <a:spLocks noGrp="1"/>
          </p:cNvSpPr>
          <p:nvPr>
            <p:ph sz="half" idx="1"/>
          </p:nvPr>
        </p:nvSpPr>
        <p:spPr>
          <a:xfrm>
            <a:off x="1655448" y="3140968"/>
            <a:ext cx="3898776" cy="3993307"/>
          </a:xfrm>
        </p:spPr>
        <p:txBody>
          <a:bodyPr/>
          <a:lstStyle/>
          <a:p>
            <a:pPr marL="0" indent="0">
              <a:buNone/>
            </a:pPr>
            <a:r>
              <a:rPr lang="pt-BR" dirty="0" err="1"/>
              <a:t>Burradale</a:t>
            </a:r>
            <a:r>
              <a:rPr lang="pt-BR" dirty="0"/>
              <a:t> Wind </a:t>
            </a:r>
            <a:r>
              <a:rPr lang="pt-BR" dirty="0" err="1"/>
              <a:t>Farm</a:t>
            </a:r>
            <a:endParaRPr lang="pt-BR" dirty="0"/>
          </a:p>
          <a:p>
            <a:pPr marL="0" indent="0">
              <a:buNone/>
            </a:pPr>
            <a:r>
              <a:rPr lang="pt-BR" dirty="0" err="1" smtClean="0"/>
              <a:t>Lerwick</a:t>
            </a:r>
            <a:r>
              <a:rPr lang="pt-BR" dirty="0" smtClean="0"/>
              <a:t>  Escócia</a:t>
            </a:r>
          </a:p>
          <a:p>
            <a:pPr marL="0" indent="0">
              <a:buNone/>
            </a:pPr>
            <a:r>
              <a:rPr lang="pt-BR" dirty="0" smtClean="0"/>
              <a:t>CF = 0.52 – 0.57</a:t>
            </a:r>
          </a:p>
          <a:p>
            <a:pPr marL="0" indent="0">
              <a:buNone/>
            </a:pPr>
            <a:endParaRPr lang="pt-BR" dirty="0"/>
          </a:p>
          <a:p>
            <a:pPr marL="0" indent="0">
              <a:buNone/>
            </a:pPr>
            <a:endParaRPr lang="pt-BR" dirty="0"/>
          </a:p>
        </p:txBody>
      </p:sp>
      <p:sp>
        <p:nvSpPr>
          <p:cNvPr id="5" name="Retângulo 4"/>
          <p:cNvSpPr/>
          <p:nvPr/>
        </p:nvSpPr>
        <p:spPr>
          <a:xfrm>
            <a:off x="5588496" y="1484784"/>
            <a:ext cx="1997022" cy="369332"/>
          </a:xfrm>
          <a:prstGeom prst="rect">
            <a:avLst/>
          </a:prstGeom>
        </p:spPr>
        <p:txBody>
          <a:bodyPr wrap="none">
            <a:spAutoFit/>
          </a:bodyPr>
          <a:lstStyle/>
          <a:p>
            <a:r>
              <a:rPr lang="pt-BR" b="1" dirty="0" err="1"/>
              <a:t>Vestas</a:t>
            </a:r>
            <a:r>
              <a:rPr lang="pt-BR" b="1" dirty="0"/>
              <a:t> V47 660kW</a:t>
            </a:r>
            <a:r>
              <a:rPr lang="pt-BR" dirty="0"/>
              <a:t> </a:t>
            </a:r>
          </a:p>
        </p:txBody>
      </p:sp>
      <p:pic>
        <p:nvPicPr>
          <p:cNvPr id="9" name="Picture 6" descr="Image of V47-660k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496" y="2276872"/>
            <a:ext cx="3543300"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4671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p:cNvSpPr>
            <a:spLocks noGrp="1"/>
          </p:cNvSpPr>
          <p:nvPr>
            <p:ph type="title"/>
          </p:nvPr>
        </p:nvSpPr>
        <p:spPr>
          <a:xfrm>
            <a:off x="0" y="0"/>
            <a:ext cx="8229600" cy="1143000"/>
          </a:xfrm>
        </p:spPr>
        <p:txBody>
          <a:bodyPr/>
          <a:lstStyle/>
          <a:p>
            <a:pPr algn="l"/>
            <a:r>
              <a:rPr lang="pt-BR" dirty="0" smtClean="0"/>
              <a:t>Fator de Capacidade</a:t>
            </a:r>
            <a:endParaRPr lang="pt-BR" dirty="0"/>
          </a:p>
        </p:txBody>
      </p:sp>
      <p:sp>
        <p:nvSpPr>
          <p:cNvPr id="9" name="Retângulo 8"/>
          <p:cNvSpPr/>
          <p:nvPr/>
        </p:nvSpPr>
        <p:spPr>
          <a:xfrm>
            <a:off x="479016" y="1141054"/>
            <a:ext cx="2471382" cy="646331"/>
          </a:xfrm>
          <a:prstGeom prst="rect">
            <a:avLst/>
          </a:prstGeom>
        </p:spPr>
        <p:txBody>
          <a:bodyPr wrap="none">
            <a:spAutoFit/>
          </a:bodyPr>
          <a:lstStyle/>
          <a:p>
            <a:r>
              <a:rPr lang="pt-BR" dirty="0"/>
              <a:t> </a:t>
            </a:r>
            <a:r>
              <a:rPr lang="pt-BR" sz="3600" dirty="0" err="1"/>
              <a:t>Horns</a:t>
            </a:r>
            <a:r>
              <a:rPr lang="pt-BR" sz="3600" dirty="0"/>
              <a:t> </a:t>
            </a:r>
            <a:r>
              <a:rPr lang="pt-BR" sz="3600" dirty="0" err="1"/>
              <a:t>Rev</a:t>
            </a:r>
            <a:r>
              <a:rPr lang="pt-BR" sz="3600" dirty="0"/>
              <a:t> 2</a:t>
            </a:r>
          </a:p>
        </p:txBody>
      </p:sp>
      <p:pic>
        <p:nvPicPr>
          <p:cNvPr id="153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908720"/>
            <a:ext cx="4476750" cy="2581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561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p:cNvSpPr>
            <a:spLocks noGrp="1"/>
          </p:cNvSpPr>
          <p:nvPr>
            <p:ph type="title"/>
          </p:nvPr>
        </p:nvSpPr>
        <p:spPr>
          <a:xfrm>
            <a:off x="0" y="0"/>
            <a:ext cx="8229600" cy="1143000"/>
          </a:xfrm>
        </p:spPr>
        <p:txBody>
          <a:bodyPr/>
          <a:lstStyle/>
          <a:p>
            <a:pPr algn="l"/>
            <a:r>
              <a:rPr lang="pt-BR" dirty="0" smtClean="0"/>
              <a:t>Fator de Capacidade</a:t>
            </a:r>
            <a:endParaRPr lang="pt-BR" dirty="0"/>
          </a:p>
        </p:txBody>
      </p:sp>
      <p:pic>
        <p:nvPicPr>
          <p:cNvPr id="15364" name="Picture 4" descr="Horns Rev 2 is located in North Se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692696"/>
            <a:ext cx="3855491" cy="4528151"/>
          </a:xfrm>
          <a:prstGeom prst="rect">
            <a:avLst/>
          </a:prstGeom>
          <a:noFill/>
          <a:extLst>
            <a:ext uri="{909E8E84-426E-40DD-AFC4-6F175D3DCCD1}">
              <a14:hiddenFill xmlns:a14="http://schemas.microsoft.com/office/drawing/2010/main">
                <a:solidFill>
                  <a:srgbClr val="FFFFFF"/>
                </a:solidFill>
              </a14:hiddenFill>
            </a:ext>
          </a:extLst>
        </p:spPr>
      </p:pic>
      <p:sp>
        <p:nvSpPr>
          <p:cNvPr id="9" name="Retângulo 8"/>
          <p:cNvSpPr/>
          <p:nvPr/>
        </p:nvSpPr>
        <p:spPr>
          <a:xfrm>
            <a:off x="467544" y="1340768"/>
            <a:ext cx="2721899" cy="707886"/>
          </a:xfrm>
          <a:prstGeom prst="rect">
            <a:avLst/>
          </a:prstGeom>
        </p:spPr>
        <p:txBody>
          <a:bodyPr wrap="none">
            <a:spAutoFit/>
          </a:bodyPr>
          <a:lstStyle/>
          <a:p>
            <a:r>
              <a:rPr lang="pt-BR" dirty="0"/>
              <a:t> </a:t>
            </a:r>
            <a:r>
              <a:rPr lang="pt-BR" sz="4000" dirty="0" err="1"/>
              <a:t>Horns</a:t>
            </a:r>
            <a:r>
              <a:rPr lang="pt-BR" sz="4000" dirty="0"/>
              <a:t> </a:t>
            </a:r>
            <a:r>
              <a:rPr lang="pt-BR" sz="4000" dirty="0" err="1"/>
              <a:t>Rev</a:t>
            </a:r>
            <a:r>
              <a:rPr lang="pt-BR" sz="4000" dirty="0"/>
              <a:t> 2</a:t>
            </a:r>
          </a:p>
        </p:txBody>
      </p:sp>
      <p:sp>
        <p:nvSpPr>
          <p:cNvPr id="2" name="Elipse 1"/>
          <p:cNvSpPr/>
          <p:nvPr/>
        </p:nvSpPr>
        <p:spPr>
          <a:xfrm>
            <a:off x="7509923" y="3068960"/>
            <a:ext cx="158421" cy="144016"/>
          </a:xfrm>
          <a:prstGeom prst="ellipse">
            <a:avLst/>
          </a:prstGeom>
          <a:solidFill>
            <a:srgbClr val="FF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8633471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p:cNvSpPr>
            <a:spLocks noGrp="1"/>
          </p:cNvSpPr>
          <p:nvPr>
            <p:ph type="title"/>
          </p:nvPr>
        </p:nvSpPr>
        <p:spPr>
          <a:xfrm>
            <a:off x="0" y="0"/>
            <a:ext cx="8229600" cy="1143000"/>
          </a:xfrm>
        </p:spPr>
        <p:txBody>
          <a:bodyPr/>
          <a:lstStyle/>
          <a:p>
            <a:pPr algn="l"/>
            <a:r>
              <a:rPr lang="pt-BR" dirty="0" smtClean="0"/>
              <a:t>Fator de Capacidade</a:t>
            </a:r>
            <a:endParaRPr lang="pt-BR" dirty="0"/>
          </a:p>
        </p:txBody>
      </p:sp>
      <p:pic>
        <p:nvPicPr>
          <p:cNvPr id="15364" name="Picture 4" descr="Horns Rev 2 is located in North Se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692696"/>
            <a:ext cx="3855491" cy="4528151"/>
          </a:xfrm>
          <a:prstGeom prst="rect">
            <a:avLst/>
          </a:prstGeom>
          <a:noFill/>
          <a:extLst>
            <a:ext uri="{909E8E84-426E-40DD-AFC4-6F175D3DCCD1}">
              <a14:hiddenFill xmlns:a14="http://schemas.microsoft.com/office/drawing/2010/main">
                <a:solidFill>
                  <a:srgbClr val="FFFFFF"/>
                </a:solidFill>
              </a14:hiddenFill>
            </a:ext>
          </a:extLst>
        </p:spPr>
      </p:pic>
      <p:sp>
        <p:nvSpPr>
          <p:cNvPr id="9" name="Retângulo 8"/>
          <p:cNvSpPr/>
          <p:nvPr/>
        </p:nvSpPr>
        <p:spPr>
          <a:xfrm>
            <a:off x="467544" y="1340768"/>
            <a:ext cx="2721899" cy="707886"/>
          </a:xfrm>
          <a:prstGeom prst="rect">
            <a:avLst/>
          </a:prstGeom>
        </p:spPr>
        <p:txBody>
          <a:bodyPr wrap="none">
            <a:spAutoFit/>
          </a:bodyPr>
          <a:lstStyle/>
          <a:p>
            <a:r>
              <a:rPr lang="pt-BR" dirty="0"/>
              <a:t> </a:t>
            </a:r>
            <a:r>
              <a:rPr lang="pt-BR" sz="4000" dirty="0" err="1"/>
              <a:t>Horns</a:t>
            </a:r>
            <a:r>
              <a:rPr lang="pt-BR" sz="4000" dirty="0"/>
              <a:t> </a:t>
            </a:r>
            <a:r>
              <a:rPr lang="pt-BR" sz="4000" dirty="0" err="1"/>
              <a:t>Rev</a:t>
            </a:r>
            <a:r>
              <a:rPr lang="pt-BR" sz="4000" dirty="0"/>
              <a:t> 2</a:t>
            </a:r>
          </a:p>
        </p:txBody>
      </p:sp>
      <p:sp>
        <p:nvSpPr>
          <p:cNvPr id="2" name="Elipse 1"/>
          <p:cNvSpPr/>
          <p:nvPr/>
        </p:nvSpPr>
        <p:spPr>
          <a:xfrm>
            <a:off x="7509923" y="3068960"/>
            <a:ext cx="158421" cy="144016"/>
          </a:xfrm>
          <a:prstGeom prst="ellipse">
            <a:avLst/>
          </a:prstGeom>
          <a:solidFill>
            <a:srgbClr val="FF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394" y="3228968"/>
            <a:ext cx="1648197" cy="2966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a:off x="492711" y="2360267"/>
            <a:ext cx="3664421" cy="830997"/>
          </a:xfrm>
          <a:prstGeom prst="rect">
            <a:avLst/>
          </a:prstGeom>
          <a:noFill/>
        </p:spPr>
        <p:txBody>
          <a:bodyPr wrap="square" rtlCol="0">
            <a:spAutoFit/>
          </a:bodyPr>
          <a:lstStyle/>
          <a:p>
            <a:r>
              <a:rPr lang="pt-BR" dirty="0"/>
              <a:t> </a:t>
            </a:r>
            <a:r>
              <a:rPr lang="pt-BR" sz="2400" dirty="0"/>
              <a:t>91 Siemens SWT-2.3-93</a:t>
            </a:r>
          </a:p>
          <a:p>
            <a:endParaRPr lang="pt-BR" sz="2400" dirty="0"/>
          </a:p>
        </p:txBody>
      </p:sp>
    </p:spTree>
    <p:extLst>
      <p:ext uri="{BB962C8B-B14F-4D97-AF65-F5344CB8AC3E}">
        <p14:creationId xmlns:p14="http://schemas.microsoft.com/office/powerpoint/2010/main" val="19287544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p:cNvSpPr>
            <a:spLocks noGrp="1"/>
          </p:cNvSpPr>
          <p:nvPr>
            <p:ph type="title"/>
          </p:nvPr>
        </p:nvSpPr>
        <p:spPr>
          <a:xfrm>
            <a:off x="0" y="0"/>
            <a:ext cx="8229600" cy="1143000"/>
          </a:xfrm>
        </p:spPr>
        <p:txBody>
          <a:bodyPr/>
          <a:lstStyle/>
          <a:p>
            <a:pPr algn="l"/>
            <a:r>
              <a:rPr lang="pt-BR" dirty="0" smtClean="0"/>
              <a:t>Fator de Capacidade</a:t>
            </a:r>
            <a:endParaRPr lang="pt-BR" dirty="0"/>
          </a:p>
        </p:txBody>
      </p:sp>
      <p:pic>
        <p:nvPicPr>
          <p:cNvPr id="15364" name="Picture 4" descr="Horns Rev 2 is located in North Se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692696"/>
            <a:ext cx="3855491" cy="4528151"/>
          </a:xfrm>
          <a:prstGeom prst="rect">
            <a:avLst/>
          </a:prstGeom>
          <a:noFill/>
          <a:extLst>
            <a:ext uri="{909E8E84-426E-40DD-AFC4-6F175D3DCCD1}">
              <a14:hiddenFill xmlns:a14="http://schemas.microsoft.com/office/drawing/2010/main">
                <a:solidFill>
                  <a:srgbClr val="FFFFFF"/>
                </a:solidFill>
              </a14:hiddenFill>
            </a:ext>
          </a:extLst>
        </p:spPr>
      </p:pic>
      <p:sp>
        <p:nvSpPr>
          <p:cNvPr id="9" name="Retângulo 8"/>
          <p:cNvSpPr/>
          <p:nvPr/>
        </p:nvSpPr>
        <p:spPr>
          <a:xfrm>
            <a:off x="467544" y="1340768"/>
            <a:ext cx="2721899" cy="707886"/>
          </a:xfrm>
          <a:prstGeom prst="rect">
            <a:avLst/>
          </a:prstGeom>
        </p:spPr>
        <p:txBody>
          <a:bodyPr wrap="none">
            <a:spAutoFit/>
          </a:bodyPr>
          <a:lstStyle/>
          <a:p>
            <a:r>
              <a:rPr lang="pt-BR" dirty="0"/>
              <a:t> </a:t>
            </a:r>
            <a:r>
              <a:rPr lang="pt-BR" sz="4000" dirty="0" err="1"/>
              <a:t>Horns</a:t>
            </a:r>
            <a:r>
              <a:rPr lang="pt-BR" sz="4000" dirty="0"/>
              <a:t> </a:t>
            </a:r>
            <a:r>
              <a:rPr lang="pt-BR" sz="4000" dirty="0" err="1"/>
              <a:t>Rev</a:t>
            </a:r>
            <a:r>
              <a:rPr lang="pt-BR" sz="4000" dirty="0"/>
              <a:t> 2</a:t>
            </a:r>
          </a:p>
        </p:txBody>
      </p:sp>
      <p:sp>
        <p:nvSpPr>
          <p:cNvPr id="2" name="Elipse 1"/>
          <p:cNvSpPr/>
          <p:nvPr/>
        </p:nvSpPr>
        <p:spPr>
          <a:xfrm>
            <a:off x="7509923" y="3068960"/>
            <a:ext cx="158421" cy="144016"/>
          </a:xfrm>
          <a:prstGeom prst="ellipse">
            <a:avLst/>
          </a:prstGeom>
          <a:solidFill>
            <a:srgbClr val="FF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724" y="3737469"/>
            <a:ext cx="1648197" cy="2966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p:cNvSpPr txBox="1"/>
          <p:nvPr/>
        </p:nvSpPr>
        <p:spPr>
          <a:xfrm>
            <a:off x="492711" y="2401411"/>
            <a:ext cx="4655353" cy="830997"/>
          </a:xfrm>
          <a:prstGeom prst="rect">
            <a:avLst/>
          </a:prstGeom>
          <a:noFill/>
        </p:spPr>
        <p:txBody>
          <a:bodyPr wrap="square" rtlCol="0">
            <a:spAutoFit/>
          </a:bodyPr>
          <a:lstStyle/>
          <a:p>
            <a:r>
              <a:rPr lang="pt-BR" dirty="0"/>
              <a:t> </a:t>
            </a:r>
            <a:r>
              <a:rPr lang="pt-BR" sz="2400" dirty="0"/>
              <a:t>91 Siemens </a:t>
            </a:r>
            <a:r>
              <a:rPr lang="pt-BR" sz="2400" dirty="0" smtClean="0"/>
              <a:t>SWT-2.3-93  (2.3MW)  209 MW</a:t>
            </a:r>
            <a:endParaRPr lang="pt-BR" sz="2400" dirty="0"/>
          </a:p>
        </p:txBody>
      </p:sp>
      <p:sp>
        <p:nvSpPr>
          <p:cNvPr id="3" name="CaixaDeTexto 2"/>
          <p:cNvSpPr txBox="1"/>
          <p:nvPr/>
        </p:nvSpPr>
        <p:spPr>
          <a:xfrm>
            <a:off x="3635896" y="5733255"/>
            <a:ext cx="2592288" cy="830997"/>
          </a:xfrm>
          <a:prstGeom prst="rect">
            <a:avLst/>
          </a:prstGeom>
          <a:noFill/>
        </p:spPr>
        <p:txBody>
          <a:bodyPr wrap="square" rtlCol="0">
            <a:spAutoFit/>
          </a:bodyPr>
          <a:lstStyle/>
          <a:p>
            <a:r>
              <a:rPr lang="pt-BR" sz="4800" dirty="0" smtClean="0"/>
              <a:t>CF =0.47</a:t>
            </a:r>
            <a:endParaRPr lang="pt-BR" sz="4800" dirty="0"/>
          </a:p>
        </p:txBody>
      </p:sp>
    </p:spTree>
    <p:extLst>
      <p:ext uri="{BB962C8B-B14F-4D97-AF65-F5344CB8AC3E}">
        <p14:creationId xmlns:p14="http://schemas.microsoft.com/office/powerpoint/2010/main" val="32195776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17294"/>
            <a:ext cx="8229600" cy="1143000"/>
          </a:xfrm>
        </p:spPr>
        <p:txBody>
          <a:bodyPr/>
          <a:lstStyle/>
          <a:p>
            <a:pPr algn="l"/>
            <a:r>
              <a:rPr lang="pt-BR" dirty="0" smtClean="0"/>
              <a:t>Coeficiente de Potência</a:t>
            </a:r>
            <a:endParaRPr lang="pt-BR" dirty="0"/>
          </a:p>
        </p:txBody>
      </p:sp>
      <p:cxnSp>
        <p:nvCxnSpPr>
          <p:cNvPr id="4" name="Conector reto 3"/>
          <p:cNvCxnSpPr/>
          <p:nvPr/>
        </p:nvCxnSpPr>
        <p:spPr>
          <a:xfrm>
            <a:off x="251520" y="1124744"/>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
        <p:nvSpPr>
          <p:cNvPr id="7" name="CaixaDeTexto 6"/>
          <p:cNvSpPr txBox="1"/>
          <p:nvPr/>
        </p:nvSpPr>
        <p:spPr>
          <a:xfrm>
            <a:off x="1403648" y="1772816"/>
            <a:ext cx="6768752" cy="369332"/>
          </a:xfrm>
          <a:prstGeom prst="rect">
            <a:avLst/>
          </a:prstGeom>
          <a:noFill/>
        </p:spPr>
        <p:txBody>
          <a:bodyPr wrap="square" rtlCol="0">
            <a:spAutoFit/>
          </a:bodyPr>
          <a:lstStyle/>
          <a:p>
            <a:r>
              <a:rPr lang="pt-BR" dirty="0" smtClean="0"/>
              <a:t>   </a:t>
            </a:r>
            <a:endParaRPr lang="pt-BR" dirty="0"/>
          </a:p>
        </p:txBody>
      </p:sp>
      <p:graphicFrame>
        <p:nvGraphicFramePr>
          <p:cNvPr id="8" name="Objeto 7"/>
          <p:cNvGraphicFramePr>
            <a:graphicFrameLocks noChangeAspect="1"/>
          </p:cNvGraphicFramePr>
          <p:nvPr>
            <p:extLst>
              <p:ext uri="{D42A27DB-BD31-4B8C-83A1-F6EECF244321}">
                <p14:modId xmlns:p14="http://schemas.microsoft.com/office/powerpoint/2010/main" val="3893291663"/>
              </p:ext>
            </p:extLst>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49177" name="Equação" r:id="rId3" imgW="114120" imgH="215640" progId="Equation.3">
                  <p:embed/>
                </p:oleObj>
              </mc:Choice>
              <mc:Fallback>
                <p:oleObj name="Equação" r:id="rId3" imgW="114120" imgH="215640" progId="Equation.3">
                  <p:embed/>
                  <p:pic>
                    <p:nvPicPr>
                      <p:cNvPr id="0" name=""/>
                      <p:cNvPicPr/>
                      <p:nvPr/>
                    </p:nvPicPr>
                    <p:blipFill>
                      <a:blip r:embed="rId4"/>
                      <a:stretch>
                        <a:fillRect/>
                      </a:stretch>
                    </p:blipFill>
                    <p:spPr>
                      <a:xfrm>
                        <a:off x="4514850" y="3321050"/>
                        <a:ext cx="114300" cy="215900"/>
                      </a:xfrm>
                      <a:prstGeom prst="rect">
                        <a:avLst/>
                      </a:prstGeom>
                    </p:spPr>
                  </p:pic>
                </p:oleObj>
              </mc:Fallback>
            </mc:AlternateContent>
          </a:graphicData>
        </a:graphic>
      </p:graphicFrame>
      <p:graphicFrame>
        <p:nvGraphicFramePr>
          <p:cNvPr id="9" name="Objeto 8"/>
          <p:cNvGraphicFramePr>
            <a:graphicFrameLocks noChangeAspect="1"/>
          </p:cNvGraphicFramePr>
          <p:nvPr>
            <p:extLst>
              <p:ext uri="{D42A27DB-BD31-4B8C-83A1-F6EECF244321}">
                <p14:modId xmlns:p14="http://schemas.microsoft.com/office/powerpoint/2010/main" val="3295320497"/>
              </p:ext>
            </p:extLst>
          </p:nvPr>
        </p:nvGraphicFramePr>
        <p:xfrm>
          <a:off x="2227206" y="2031254"/>
          <a:ext cx="3644602" cy="3110060"/>
        </p:xfrm>
        <a:graphic>
          <a:graphicData uri="http://schemas.openxmlformats.org/presentationml/2006/ole">
            <mc:AlternateContent xmlns:mc="http://schemas.openxmlformats.org/markup-compatibility/2006">
              <mc:Choice xmlns:v="urn:schemas-microsoft-com:vml" Requires="v">
                <p:oleObj spid="_x0000_s49178" name="Equação" r:id="rId5" imgW="952200" imgH="812520" progId="Equation.3">
                  <p:embed/>
                </p:oleObj>
              </mc:Choice>
              <mc:Fallback>
                <p:oleObj name="Equação" r:id="rId5" imgW="952200" imgH="812520" progId="Equation.3">
                  <p:embed/>
                  <p:pic>
                    <p:nvPicPr>
                      <p:cNvPr id="0" name=""/>
                      <p:cNvPicPr/>
                      <p:nvPr/>
                    </p:nvPicPr>
                    <p:blipFill>
                      <a:blip r:embed="rId6"/>
                      <a:stretch>
                        <a:fillRect/>
                      </a:stretch>
                    </p:blipFill>
                    <p:spPr>
                      <a:xfrm>
                        <a:off x="2227206" y="2031254"/>
                        <a:ext cx="3644602" cy="3110060"/>
                      </a:xfrm>
                      <a:prstGeom prst="rect">
                        <a:avLst/>
                      </a:prstGeom>
                    </p:spPr>
                  </p:pic>
                </p:oleObj>
              </mc:Fallback>
            </mc:AlternateContent>
          </a:graphicData>
        </a:graphic>
      </p:graphicFrame>
      <p:sp>
        <p:nvSpPr>
          <p:cNvPr id="10" name="CaixaDeTexto 9"/>
          <p:cNvSpPr txBox="1"/>
          <p:nvPr/>
        </p:nvSpPr>
        <p:spPr>
          <a:xfrm>
            <a:off x="953163" y="5044534"/>
            <a:ext cx="6192688" cy="369332"/>
          </a:xfrm>
          <a:prstGeom prst="rect">
            <a:avLst/>
          </a:prstGeom>
          <a:noFill/>
        </p:spPr>
        <p:txBody>
          <a:bodyPr wrap="square" rtlCol="0">
            <a:spAutoFit/>
          </a:bodyPr>
          <a:lstStyle/>
          <a:p>
            <a:r>
              <a:rPr lang="pt-BR" dirty="0" smtClean="0"/>
              <a:t>IEC 61400-12</a:t>
            </a:r>
            <a:endParaRPr lang="pt-BR" dirty="0"/>
          </a:p>
        </p:txBody>
      </p:sp>
    </p:spTree>
    <p:extLst>
      <p:ext uri="{BB962C8B-B14F-4D97-AF65-F5344CB8AC3E}">
        <p14:creationId xmlns:p14="http://schemas.microsoft.com/office/powerpoint/2010/main" val="37908807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882891"/>
            <a:ext cx="7716543" cy="4948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1" descr="E-82 108.5 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70"/>
            <a:ext cx="2641588" cy="3714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5361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dirty="0" smtClean="0"/>
              <a:t>Correntes de Vetos Globais</a:t>
            </a:r>
            <a:endParaRPr lang="pt-BR" dirty="0"/>
          </a:p>
        </p:txBody>
      </p:sp>
      <p:sp>
        <p:nvSpPr>
          <p:cNvPr id="3" name="Espaço Reservado para Conteúdo 2"/>
          <p:cNvSpPr>
            <a:spLocks noGrp="1"/>
          </p:cNvSpPr>
          <p:nvPr>
            <p:ph idx="1"/>
          </p:nvPr>
        </p:nvSpPr>
        <p:spPr/>
        <p:txBody>
          <a:bodyPr/>
          <a:lstStyle/>
          <a:p>
            <a:pPr marL="0" indent="0">
              <a:buNone/>
            </a:pPr>
            <a:r>
              <a:rPr lang="pt-BR" dirty="0" smtClean="0"/>
              <a:t>Fundamentos básicos</a:t>
            </a:r>
          </a:p>
          <a:p>
            <a:pPr marL="457200" lvl="1" indent="0">
              <a:buNone/>
            </a:pPr>
            <a:r>
              <a:rPr lang="pt-BR" dirty="0" smtClean="0"/>
              <a:t>Convecção – Transferência  de calor por meio de correntes em um fluido</a:t>
            </a:r>
          </a:p>
          <a:p>
            <a:pPr lvl="1"/>
            <a:endParaRPr lang="pt-BR" dirty="0"/>
          </a:p>
        </p:txBody>
      </p:sp>
      <p:pic>
        <p:nvPicPr>
          <p:cNvPr id="4" name="Picture 2" descr="https://upload.wikimedia.org/wikipedia/commons/thumb/0/08/Convection.gif/200px-Convection.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3645024"/>
            <a:ext cx="190500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63754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2" y="1144418"/>
            <a:ext cx="9836470" cy="407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aixaDeTexto 4"/>
          <p:cNvSpPr txBox="1"/>
          <p:nvPr/>
        </p:nvSpPr>
        <p:spPr>
          <a:xfrm>
            <a:off x="345219" y="464170"/>
            <a:ext cx="8352928" cy="646331"/>
          </a:xfrm>
          <a:prstGeom prst="rect">
            <a:avLst/>
          </a:prstGeom>
          <a:noFill/>
        </p:spPr>
        <p:txBody>
          <a:bodyPr wrap="square" rtlCol="0">
            <a:spAutoFit/>
          </a:bodyPr>
          <a:lstStyle/>
          <a:p>
            <a:r>
              <a:rPr lang="pt-BR" sz="3600" dirty="0" smtClean="0"/>
              <a:t>Energia Extraída  por uma Turbina Eólica</a:t>
            </a:r>
            <a:endParaRPr lang="pt-BR" sz="3600" dirty="0"/>
          </a:p>
        </p:txBody>
      </p:sp>
    </p:spTree>
    <p:extLst>
      <p:ext uri="{BB962C8B-B14F-4D97-AF65-F5344CB8AC3E}">
        <p14:creationId xmlns:p14="http://schemas.microsoft.com/office/powerpoint/2010/main" val="35958520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l"/>
            <a:r>
              <a:rPr lang="pt-BR" dirty="0" smtClean="0"/>
              <a:t>WECS   --  Força de Sustentação  (</a:t>
            </a:r>
            <a:r>
              <a:rPr lang="pt-BR" dirty="0" err="1" smtClean="0"/>
              <a:t>Lift</a:t>
            </a:r>
            <a:r>
              <a:rPr lang="pt-BR" dirty="0" smtClean="0"/>
              <a:t>)</a:t>
            </a:r>
            <a:endParaRPr lang="pt-BR" dirty="0"/>
          </a:p>
        </p:txBody>
      </p:sp>
      <p:pic>
        <p:nvPicPr>
          <p:cNvPr id="19458" name="Picture 2" descr="File:Streamlines around a NACA 0012.sv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060848"/>
            <a:ext cx="5967004"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0752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Untitled-1"/>
          <p:cNvPicPr>
            <a:picLocks noChangeAspect="1" noChangeArrowheads="1"/>
          </p:cNvPicPr>
          <p:nvPr/>
        </p:nvPicPr>
        <p:blipFill>
          <a:blip r:embed="rId2">
            <a:extLst>
              <a:ext uri="{28A0092B-C50C-407E-A947-70E740481C1C}">
                <a14:useLocalDpi xmlns:a14="http://schemas.microsoft.com/office/drawing/2010/main" val="0"/>
              </a:ext>
            </a:extLst>
          </a:blip>
          <a:srcRect t="4935" r="4947"/>
          <a:stretch>
            <a:fillRect/>
          </a:stretch>
        </p:blipFill>
        <p:spPr bwMode="auto">
          <a:xfrm>
            <a:off x="571500" y="2000250"/>
            <a:ext cx="7726363"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CaixaDeTexto 5"/>
          <p:cNvSpPr txBox="1">
            <a:spLocks noChangeArrowheads="1"/>
          </p:cNvSpPr>
          <p:nvPr/>
        </p:nvSpPr>
        <p:spPr bwMode="auto">
          <a:xfrm>
            <a:off x="1000125" y="5143500"/>
            <a:ext cx="76438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pt-BR" altLang="pt-BR"/>
              <a:t>Transição do fluxo laminar para o fluxo turbulento, região de </a:t>
            </a:r>
            <a:r>
              <a:rPr lang="pt-BR" altLang="pt-BR" i="1"/>
              <a:t>Stall</a:t>
            </a:r>
          </a:p>
          <a:p>
            <a:pPr eaLnBrk="1" hangingPunct="1"/>
            <a:endParaRPr lang="pt-BR" altLang="pt-BR"/>
          </a:p>
        </p:txBody>
      </p:sp>
      <p:cxnSp>
        <p:nvCxnSpPr>
          <p:cNvPr id="6" name="Conector reto 5"/>
          <p:cNvCxnSpPr/>
          <p:nvPr/>
        </p:nvCxnSpPr>
        <p:spPr>
          <a:xfrm>
            <a:off x="142875" y="1071563"/>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8" name="Título 1"/>
          <p:cNvSpPr txBox="1">
            <a:spLocks/>
          </p:cNvSpPr>
          <p:nvPr/>
        </p:nvSpPr>
        <p:spPr>
          <a:xfrm>
            <a:off x="68263" y="151857"/>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dirty="0" smtClean="0"/>
              <a:t>Força de Sustentação</a:t>
            </a:r>
            <a:endParaRPr lang="pt-BR" dirty="0"/>
          </a:p>
        </p:txBody>
      </p:sp>
    </p:spTree>
    <p:extLst>
      <p:ext uri="{BB962C8B-B14F-4D97-AF65-F5344CB8AC3E}">
        <p14:creationId xmlns:p14="http://schemas.microsoft.com/office/powerpoint/2010/main" val="327905383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616" y="1236976"/>
            <a:ext cx="10294139" cy="5432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ítulo 1"/>
          <p:cNvSpPr>
            <a:spLocks noGrp="1"/>
          </p:cNvSpPr>
          <p:nvPr>
            <p:ph type="title"/>
          </p:nvPr>
        </p:nvSpPr>
        <p:spPr>
          <a:xfrm>
            <a:off x="395536" y="93976"/>
            <a:ext cx="8229600" cy="1143000"/>
          </a:xfrm>
        </p:spPr>
        <p:txBody>
          <a:bodyPr>
            <a:normAutofit/>
          </a:bodyPr>
          <a:lstStyle/>
          <a:p>
            <a:pPr algn="l"/>
            <a:r>
              <a:rPr lang="pt-BR" dirty="0" smtClean="0"/>
              <a:t>Força de Sustentação</a:t>
            </a:r>
            <a:endParaRPr lang="pt-BR" dirty="0"/>
          </a:p>
        </p:txBody>
      </p:sp>
      <p:sp>
        <p:nvSpPr>
          <p:cNvPr id="5" name="Retângulo 4"/>
          <p:cNvSpPr/>
          <p:nvPr/>
        </p:nvSpPr>
        <p:spPr>
          <a:xfrm>
            <a:off x="3095836" y="1569632"/>
            <a:ext cx="4320480" cy="5288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2051720" y="1569632"/>
            <a:ext cx="1512168" cy="1859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579" y="1188849"/>
            <a:ext cx="8364616" cy="4931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52000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mtClean="0"/>
              <a:t>Conversão de Energia Eólica</a:t>
            </a:r>
            <a:endParaRPr lang="pt-B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1613" y="1570038"/>
            <a:ext cx="6200775" cy="4848225"/>
          </a:xfrm>
          <a:prstGeom prst="rect">
            <a:avLst/>
          </a:prstGeom>
          <a:noFill/>
          <a:ln>
            <a:noFill/>
          </a:ln>
          <a:scene3d>
            <a:camera prst="orthographicFront">
              <a:rot lat="0" lon="0" rev="3000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76797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7267" y="1280429"/>
            <a:ext cx="7310586" cy="528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tângulo 8"/>
          <p:cNvSpPr/>
          <p:nvPr/>
        </p:nvSpPr>
        <p:spPr>
          <a:xfrm>
            <a:off x="0" y="332656"/>
            <a:ext cx="6500813" cy="523875"/>
          </a:xfrm>
          <a:prstGeom prst="rect">
            <a:avLst/>
          </a:prstGeom>
        </p:spPr>
        <p:txBody>
          <a:bodyPr>
            <a:spAutoFit/>
          </a:bodyPr>
          <a:lstStyle/>
          <a:p>
            <a:pPr lvl="1">
              <a:buClr>
                <a:schemeClr val="accent3">
                  <a:lumMod val="50000"/>
                </a:schemeClr>
              </a:buClr>
              <a:defRPr/>
            </a:pPr>
            <a:r>
              <a:rPr lang="pt-BR" sz="2800" dirty="0"/>
              <a:t>Coeficiente de Potência</a:t>
            </a:r>
          </a:p>
        </p:txBody>
      </p:sp>
      <p:sp>
        <p:nvSpPr>
          <p:cNvPr id="11271"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pt-BR"/>
          </a:p>
        </p:txBody>
      </p:sp>
      <p:graphicFrame>
        <p:nvGraphicFramePr>
          <p:cNvPr id="11266" name="Object 2"/>
          <p:cNvGraphicFramePr>
            <a:graphicFrameLocks noChangeAspect="1"/>
          </p:cNvGraphicFramePr>
          <p:nvPr/>
        </p:nvGraphicFramePr>
        <p:xfrm>
          <a:off x="7643813" y="5857875"/>
          <a:ext cx="857250" cy="642938"/>
        </p:xfrm>
        <a:graphic>
          <a:graphicData uri="http://schemas.openxmlformats.org/presentationml/2006/ole">
            <mc:AlternateContent xmlns:mc="http://schemas.openxmlformats.org/markup-compatibility/2006">
              <mc:Choice xmlns:v="urn:schemas-microsoft-com:vml" Requires="v">
                <p:oleObj spid="_x0000_s51207" name="Equation" r:id="rId5" imgW="571252" imgH="431613" progId="Equation.DSMT4">
                  <p:embed/>
                </p:oleObj>
              </mc:Choice>
              <mc:Fallback>
                <p:oleObj name="Equation" r:id="rId5" imgW="571252" imgH="431613"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3813" y="5857875"/>
                        <a:ext cx="857250" cy="642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2"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pt-BR"/>
          </a:p>
        </p:txBody>
      </p:sp>
    </p:spTree>
    <p:extLst>
      <p:ext uri="{BB962C8B-B14F-4D97-AF65-F5344CB8AC3E}">
        <p14:creationId xmlns:p14="http://schemas.microsoft.com/office/powerpoint/2010/main" val="221446092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ChangeArrowheads="1"/>
          </p:cNvSpPr>
          <p:nvPr/>
        </p:nvSpPr>
        <p:spPr bwMode="auto">
          <a:xfrm>
            <a:off x="323528" y="620688"/>
            <a:ext cx="579596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342900" indent="-342900"/>
            <a:r>
              <a:rPr lang="pt-BR" sz="2000" b="1" dirty="0"/>
              <a:t> </a:t>
            </a:r>
            <a:r>
              <a:rPr lang="pt-BR" sz="3200" b="1" dirty="0"/>
              <a:t>Turbinas Eólicas </a:t>
            </a:r>
            <a:r>
              <a:rPr lang="pt-BR" sz="3200" b="1" dirty="0" smtClean="0"/>
              <a:t> Modernas</a:t>
            </a:r>
            <a:endParaRPr lang="pt-BR" sz="3200" b="1" dirty="0"/>
          </a:p>
          <a:p>
            <a:pPr marL="342900" indent="-342900"/>
            <a:endParaRPr lang="pt-BR" sz="2000" b="1" dirty="0"/>
          </a:p>
          <a:p>
            <a:pPr marL="342900" indent="-342900"/>
            <a:r>
              <a:rPr lang="pt-BR" sz="2000" b="1" dirty="0"/>
              <a:t> </a:t>
            </a:r>
            <a:endParaRPr lang="pt-BR" b="1" dirty="0"/>
          </a:p>
          <a:p>
            <a:pPr marL="342900" indent="-342900"/>
            <a:endParaRPr lang="pt-BR" b="1" dirty="0" smtClean="0">
              <a:solidFill>
                <a:srgbClr val="FFFF00"/>
              </a:solidFill>
            </a:endParaRPr>
          </a:p>
          <a:p>
            <a:pPr marL="342900" indent="-342900"/>
            <a:r>
              <a:rPr lang="pt-BR" b="1" dirty="0" smtClean="0">
                <a:solidFill>
                  <a:srgbClr val="FFFF00"/>
                </a:solidFill>
              </a:rPr>
              <a:t>                             </a:t>
            </a:r>
            <a:endParaRPr lang="pt-BR" b="1" dirty="0">
              <a:solidFill>
                <a:srgbClr val="FFFF00"/>
              </a:solidFill>
            </a:endParaRPr>
          </a:p>
          <a:p>
            <a:pPr marL="342900" indent="-342900"/>
            <a:r>
              <a:rPr lang="pt-BR" b="1" dirty="0">
                <a:solidFill>
                  <a:srgbClr val="FFFF00"/>
                </a:solidFill>
              </a:rPr>
              <a:t>			    </a:t>
            </a:r>
          </a:p>
        </p:txBody>
      </p:sp>
    </p:spTree>
    <p:extLst>
      <p:ext uri="{BB962C8B-B14F-4D97-AF65-F5344CB8AC3E}">
        <p14:creationId xmlns:p14="http://schemas.microsoft.com/office/powerpoint/2010/main" val="416476229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692696"/>
            <a:ext cx="8447890" cy="5182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42948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332656"/>
            <a:ext cx="4032448" cy="5730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2492896"/>
            <a:ext cx="4017460" cy="3051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58453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
          <p:cNvSpPr>
            <a:spLocks noChangeArrowheads="1"/>
          </p:cNvSpPr>
          <p:nvPr/>
        </p:nvSpPr>
        <p:spPr bwMode="auto">
          <a:xfrm>
            <a:off x="285750" y="500063"/>
            <a:ext cx="8675688"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pt-BR" altLang="pt-BR" sz="2400" b="1" dirty="0">
              <a:solidFill>
                <a:srgbClr val="FFFF00"/>
              </a:solidFill>
            </a:endParaRPr>
          </a:p>
          <a:p>
            <a:pPr eaLnBrk="1" hangingPunct="1"/>
            <a:endParaRPr lang="pt-BR" altLang="pt-BR" sz="2400" b="1" dirty="0">
              <a:solidFill>
                <a:srgbClr val="FFFF00"/>
              </a:solidFill>
            </a:endParaRPr>
          </a:p>
          <a:p>
            <a:pPr eaLnBrk="1" hangingPunct="1"/>
            <a:endParaRPr lang="pt-BR" altLang="pt-BR" sz="2400" b="1" dirty="0">
              <a:solidFill>
                <a:srgbClr val="FFFF00"/>
              </a:solidFill>
            </a:endParaRPr>
          </a:p>
          <a:p>
            <a:pPr eaLnBrk="1" hangingPunct="1"/>
            <a:endParaRPr lang="pt-BR" altLang="pt-BR" b="1" dirty="0">
              <a:solidFill>
                <a:srgbClr val="FFFF00"/>
              </a:solidFill>
            </a:endParaRPr>
          </a:p>
          <a:p>
            <a:pPr eaLnBrk="1" hangingPunct="1"/>
            <a:r>
              <a:rPr lang="pt-BR" altLang="pt-BR" b="1" dirty="0">
                <a:solidFill>
                  <a:srgbClr val="FFFF00"/>
                </a:solidFill>
              </a:rPr>
              <a:t> </a:t>
            </a:r>
          </a:p>
          <a:p>
            <a:pPr eaLnBrk="1" hangingPunct="1"/>
            <a:endParaRPr lang="pt-BR" altLang="pt-BR" b="1" dirty="0">
              <a:solidFill>
                <a:srgbClr val="FFFF00"/>
              </a:solidFill>
            </a:endParaRPr>
          </a:p>
          <a:p>
            <a:pPr eaLnBrk="1" hangingPunct="1"/>
            <a:r>
              <a:rPr lang="pt-BR" altLang="pt-BR" b="1" dirty="0">
                <a:solidFill>
                  <a:srgbClr val="FFFF00"/>
                </a:solidFill>
              </a:rPr>
              <a:t>                             </a:t>
            </a:r>
          </a:p>
          <a:p>
            <a:pPr eaLnBrk="1" hangingPunct="1"/>
            <a:r>
              <a:rPr lang="pt-BR" altLang="pt-BR" b="1" dirty="0">
                <a:solidFill>
                  <a:srgbClr val="FFFF00"/>
                </a:solidFill>
              </a:rPr>
              <a:t>			    </a:t>
            </a:r>
          </a:p>
        </p:txBody>
      </p:sp>
      <p:sp>
        <p:nvSpPr>
          <p:cNvPr id="35843" name="Rectangle 10"/>
          <p:cNvSpPr>
            <a:spLocks noChangeArrowheads="1"/>
          </p:cNvSpPr>
          <p:nvPr/>
        </p:nvSpPr>
        <p:spPr bwMode="auto">
          <a:xfrm>
            <a:off x="0" y="2138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pt-BR" altLang="pt-BR"/>
          </a:p>
        </p:txBody>
      </p:sp>
      <p:cxnSp>
        <p:nvCxnSpPr>
          <p:cNvPr id="103" name="Conector reto 102"/>
          <p:cNvCxnSpPr/>
          <p:nvPr/>
        </p:nvCxnSpPr>
        <p:spPr>
          <a:xfrm>
            <a:off x="357188" y="1071563"/>
            <a:ext cx="3422724" cy="1587"/>
          </a:xfrm>
          <a:prstGeom prst="line">
            <a:avLst/>
          </a:prstGeom>
          <a:ln/>
        </p:spPr>
        <p:style>
          <a:lnRef idx="3">
            <a:schemeClr val="accent3"/>
          </a:lnRef>
          <a:fillRef idx="0">
            <a:schemeClr val="accent3"/>
          </a:fillRef>
          <a:effectRef idx="2">
            <a:schemeClr val="accent3"/>
          </a:effectRef>
          <a:fontRef idx="minor">
            <a:schemeClr val="tx1"/>
          </a:fontRef>
        </p:style>
      </p:cxnSp>
      <p:sp>
        <p:nvSpPr>
          <p:cNvPr id="35846"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pt-BR" altLang="pt-BR"/>
          </a:p>
        </p:txBody>
      </p:sp>
      <p:sp>
        <p:nvSpPr>
          <p:cNvPr id="108" name="Título 1"/>
          <p:cNvSpPr txBox="1">
            <a:spLocks/>
          </p:cNvSpPr>
          <p:nvPr/>
        </p:nvSpPr>
        <p:spPr bwMode="auto">
          <a:xfrm>
            <a:off x="179512" y="260648"/>
            <a:ext cx="8229600" cy="1143000"/>
          </a:xfrm>
          <a:prstGeom prst="rect">
            <a:avLst/>
          </a:prstGeom>
          <a:noFill/>
          <a:ln w="9525">
            <a:noFill/>
            <a:miter lim="800000"/>
            <a:headEnd/>
            <a:tailEnd/>
          </a:ln>
        </p:spPr>
        <p:txBody>
          <a:bodyPr/>
          <a:lstStyle/>
          <a:p>
            <a:pPr marL="342900" indent="-342900">
              <a:spcBef>
                <a:spcPct val="20000"/>
              </a:spcBef>
              <a:defRPr/>
            </a:pPr>
            <a:r>
              <a:rPr lang="en-US" altLang="pt-BR" sz="3200" dirty="0"/>
              <a:t> </a:t>
            </a:r>
            <a:r>
              <a:rPr lang="en-US" altLang="pt-BR" sz="3200" dirty="0">
                <a:solidFill>
                  <a:schemeClr val="accent1">
                    <a:lumMod val="75000"/>
                  </a:schemeClr>
                </a:solidFill>
              </a:rPr>
              <a:t>Danish Concept</a:t>
            </a:r>
            <a:endParaRPr lang="pt-BR" sz="3200" dirty="0">
              <a:solidFill>
                <a:schemeClr val="accent1">
                  <a:lumMod val="75000"/>
                </a:schemeClr>
              </a:solidFill>
            </a:endParaRPr>
          </a:p>
        </p:txBody>
      </p:sp>
      <p:sp>
        <p:nvSpPr>
          <p:cNvPr id="2" name="CaixaDeTexto 1"/>
          <p:cNvSpPr txBox="1"/>
          <p:nvPr/>
        </p:nvSpPr>
        <p:spPr>
          <a:xfrm>
            <a:off x="214313" y="1793081"/>
            <a:ext cx="4214812" cy="1661993"/>
          </a:xfrm>
          <a:prstGeom prst="rect">
            <a:avLst/>
          </a:prstGeom>
          <a:noFill/>
        </p:spPr>
        <p:txBody>
          <a:bodyPr wrap="square" rtlCol="0">
            <a:spAutoFit/>
          </a:bodyPr>
          <a:lstStyle/>
          <a:p>
            <a:r>
              <a:rPr lang="pt-BR" sz="2800" dirty="0" err="1" smtClean="0"/>
              <a:t>Gedser</a:t>
            </a:r>
            <a:r>
              <a:rPr lang="pt-BR" sz="2800" dirty="0" smtClean="0"/>
              <a:t> Wind Turbine</a:t>
            </a:r>
          </a:p>
          <a:p>
            <a:r>
              <a:rPr lang="pt-BR" sz="2800" dirty="0" smtClean="0"/>
              <a:t>200 KW </a:t>
            </a:r>
          </a:p>
          <a:p>
            <a:r>
              <a:rPr lang="pt-BR" sz="2800" dirty="0" smtClean="0"/>
              <a:t>10 </a:t>
            </a:r>
            <a:r>
              <a:rPr lang="pt-BR" sz="2800" dirty="0" err="1" smtClean="0"/>
              <a:t>year</a:t>
            </a:r>
            <a:r>
              <a:rPr lang="pt-BR" sz="2800" dirty="0" smtClean="0"/>
              <a:t> </a:t>
            </a:r>
            <a:r>
              <a:rPr lang="pt-BR" sz="2800" dirty="0" err="1" smtClean="0"/>
              <a:t>without</a:t>
            </a:r>
            <a:r>
              <a:rPr lang="pt-BR" sz="2800" dirty="0" smtClean="0"/>
              <a:t> </a:t>
            </a:r>
            <a:r>
              <a:rPr lang="pt-BR" sz="2800" dirty="0" err="1" smtClean="0"/>
              <a:t>maintance</a:t>
            </a:r>
            <a:endParaRPr lang="pt-BR" sz="2800" dirty="0" smtClean="0"/>
          </a:p>
          <a:p>
            <a:endParaRPr lang="pt-BR" dirty="0"/>
          </a:p>
        </p:txBody>
      </p:sp>
      <p:pic>
        <p:nvPicPr>
          <p:cNvPr id="9" name="Picture 6" descr="gedser1"/>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5508104" y="1268760"/>
            <a:ext cx="2598737" cy="41052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645533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dirty="0" smtClean="0"/>
              <a:t>Correntes de Vetos Globais</a:t>
            </a:r>
            <a:endParaRPr lang="pt-BR" dirty="0"/>
          </a:p>
        </p:txBody>
      </p:sp>
      <p:sp>
        <p:nvSpPr>
          <p:cNvPr id="3" name="Espaço Reservado para Conteúdo 2"/>
          <p:cNvSpPr>
            <a:spLocks noGrp="1"/>
          </p:cNvSpPr>
          <p:nvPr>
            <p:ph idx="1"/>
          </p:nvPr>
        </p:nvSpPr>
        <p:spPr/>
        <p:txBody>
          <a:bodyPr/>
          <a:lstStyle/>
          <a:p>
            <a:r>
              <a:rPr lang="pt-BR" dirty="0" smtClean="0"/>
              <a:t>Fundamentos básicos</a:t>
            </a:r>
          </a:p>
          <a:p>
            <a:pPr marL="457200" lvl="1" indent="0">
              <a:buNone/>
            </a:pPr>
            <a:r>
              <a:rPr lang="pt-BR" dirty="0" smtClean="0"/>
              <a:t>Convecção – Transferência de calor por meio de correntes em um fluido</a:t>
            </a:r>
          </a:p>
          <a:p>
            <a:pPr lvl="1"/>
            <a:endParaRPr lang="pt-BR" dirty="0"/>
          </a:p>
        </p:txBody>
      </p:sp>
      <p:pic>
        <p:nvPicPr>
          <p:cNvPr id="4" name="Picture 2" descr="https://upload.wikimedia.org/wikipedia/commons/thumb/0/08/Convection.gif/200px-Convection.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3645024"/>
            <a:ext cx="1905000" cy="142875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p:cNvSpPr txBox="1"/>
          <p:nvPr/>
        </p:nvSpPr>
        <p:spPr>
          <a:xfrm>
            <a:off x="5940152" y="5073774"/>
            <a:ext cx="2592288" cy="369332"/>
          </a:xfrm>
          <a:prstGeom prst="rect">
            <a:avLst/>
          </a:prstGeom>
          <a:noFill/>
        </p:spPr>
        <p:txBody>
          <a:bodyPr wrap="square" rtlCol="0">
            <a:spAutoFit/>
          </a:bodyPr>
          <a:lstStyle/>
          <a:p>
            <a:r>
              <a:rPr lang="pt-BR" dirty="0" smtClean="0"/>
              <a:t>Correntes de Convecção</a:t>
            </a:r>
            <a:endParaRPr lang="pt-BR" dirty="0"/>
          </a:p>
        </p:txBody>
      </p:sp>
    </p:spTree>
    <p:extLst>
      <p:ext uri="{BB962C8B-B14F-4D97-AF65-F5344CB8AC3E}">
        <p14:creationId xmlns:p14="http://schemas.microsoft.com/office/powerpoint/2010/main" val="417042168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ítulo 1"/>
          <p:cNvSpPr>
            <a:spLocks noGrp="1"/>
          </p:cNvSpPr>
          <p:nvPr>
            <p:ph type="title"/>
          </p:nvPr>
        </p:nvSpPr>
        <p:spPr>
          <a:xfrm>
            <a:off x="0" y="0"/>
            <a:ext cx="8229600" cy="1143000"/>
          </a:xfrm>
        </p:spPr>
        <p:txBody>
          <a:bodyPr/>
          <a:lstStyle/>
          <a:p>
            <a:pPr algn="l" eaLnBrk="1" hangingPunct="1"/>
            <a:r>
              <a:rPr lang="pt-BR" sz="3200" dirty="0" smtClean="0"/>
              <a:t>WECS            WT de  Velocidade Constante</a:t>
            </a:r>
          </a:p>
        </p:txBody>
      </p:sp>
      <p:cxnSp>
        <p:nvCxnSpPr>
          <p:cNvPr id="5" name="Conector reto 4"/>
          <p:cNvCxnSpPr/>
          <p:nvPr/>
        </p:nvCxnSpPr>
        <p:spPr>
          <a:xfrm>
            <a:off x="142875" y="1071563"/>
            <a:ext cx="7500938" cy="158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tângulo 6"/>
          <p:cNvSpPr/>
          <p:nvPr/>
        </p:nvSpPr>
        <p:spPr>
          <a:xfrm>
            <a:off x="142875" y="1214438"/>
            <a:ext cx="6500813" cy="954087"/>
          </a:xfrm>
          <a:prstGeom prst="rect">
            <a:avLst/>
          </a:prstGeom>
        </p:spPr>
        <p:txBody>
          <a:bodyPr>
            <a:spAutoFit/>
          </a:bodyPr>
          <a:lstStyle/>
          <a:p>
            <a:pPr lvl="1">
              <a:buClr>
                <a:schemeClr val="accent3">
                  <a:lumMod val="50000"/>
                </a:schemeClr>
              </a:buClr>
              <a:defRPr/>
            </a:pPr>
            <a:endParaRPr lang="pt-BR" sz="2800" dirty="0"/>
          </a:p>
          <a:p>
            <a:pPr lvl="1">
              <a:buClr>
                <a:schemeClr val="accent3">
                  <a:lumMod val="50000"/>
                </a:schemeClr>
              </a:buClr>
              <a:defRPr/>
            </a:pPr>
            <a:endParaRPr lang="pt-BR" sz="2800" dirty="0"/>
          </a:p>
        </p:txBody>
      </p:sp>
      <p:sp>
        <p:nvSpPr>
          <p:cNvPr id="1030" name="Retângulo 5"/>
          <p:cNvSpPr>
            <a:spLocks noChangeArrowheads="1"/>
          </p:cNvSpPr>
          <p:nvPr/>
        </p:nvSpPr>
        <p:spPr bwMode="auto">
          <a:xfrm>
            <a:off x="714375" y="1357313"/>
            <a:ext cx="457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r>
              <a:rPr lang="pt-BR"/>
              <a:t>Gerador Assíncrono Gaiola de Esquilo</a:t>
            </a:r>
          </a:p>
          <a:p>
            <a:pPr marL="342900" indent="-342900"/>
            <a:r>
              <a:rPr lang="pt-BR"/>
              <a:t>Conexão direta na Rede Elétrica</a:t>
            </a:r>
          </a:p>
          <a:p>
            <a:pPr marL="342900" indent="-342900"/>
            <a:r>
              <a:rPr lang="pt-BR"/>
              <a:t>Limitação de Velocidade por STALL</a:t>
            </a:r>
          </a:p>
        </p:txBody>
      </p:sp>
      <p:graphicFrame>
        <p:nvGraphicFramePr>
          <p:cNvPr id="1026" name="Object 1"/>
          <p:cNvGraphicFramePr>
            <a:graphicFrameLocks noChangeAspect="1"/>
          </p:cNvGraphicFramePr>
          <p:nvPr/>
        </p:nvGraphicFramePr>
        <p:xfrm>
          <a:off x="2786063" y="2643188"/>
          <a:ext cx="5414962" cy="3570287"/>
        </p:xfrm>
        <a:graphic>
          <a:graphicData uri="http://schemas.openxmlformats.org/presentationml/2006/ole">
            <mc:AlternateContent xmlns:mc="http://schemas.openxmlformats.org/markup-compatibility/2006">
              <mc:Choice xmlns:v="urn:schemas-microsoft-com:vml" Requires="v">
                <p:oleObj spid="_x0000_s7286" name="Picture" r:id="rId4" imgW="3915156" imgH="2619756" progId="Word.Picture.8">
                  <p:embed/>
                </p:oleObj>
              </mc:Choice>
              <mc:Fallback>
                <p:oleObj name="Picture" r:id="rId4" imgW="3915156" imgH="2619756"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6063" y="2643188"/>
                        <a:ext cx="5414962" cy="3570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1197320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ítulo 1"/>
          <p:cNvSpPr>
            <a:spLocks noGrp="1"/>
          </p:cNvSpPr>
          <p:nvPr>
            <p:ph type="title"/>
          </p:nvPr>
        </p:nvSpPr>
        <p:spPr>
          <a:xfrm>
            <a:off x="0" y="0"/>
            <a:ext cx="8229600" cy="1143000"/>
          </a:xfrm>
        </p:spPr>
        <p:txBody>
          <a:bodyPr/>
          <a:lstStyle/>
          <a:p>
            <a:pPr algn="l" eaLnBrk="1" hangingPunct="1"/>
            <a:r>
              <a:rPr lang="pt-BR" sz="3200" smtClean="0"/>
              <a:t>WT de  Velocidade Constante</a:t>
            </a:r>
          </a:p>
        </p:txBody>
      </p:sp>
      <p:cxnSp>
        <p:nvCxnSpPr>
          <p:cNvPr id="5" name="Conector reto 4"/>
          <p:cNvCxnSpPr/>
          <p:nvPr/>
        </p:nvCxnSpPr>
        <p:spPr>
          <a:xfrm>
            <a:off x="142875" y="1071563"/>
            <a:ext cx="7500938" cy="158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tângulo 6"/>
          <p:cNvSpPr/>
          <p:nvPr/>
        </p:nvSpPr>
        <p:spPr>
          <a:xfrm>
            <a:off x="142875" y="1214438"/>
            <a:ext cx="6500813" cy="954087"/>
          </a:xfrm>
          <a:prstGeom prst="rect">
            <a:avLst/>
          </a:prstGeom>
        </p:spPr>
        <p:txBody>
          <a:bodyPr>
            <a:spAutoFit/>
          </a:bodyPr>
          <a:lstStyle/>
          <a:p>
            <a:pPr lvl="1">
              <a:buClr>
                <a:schemeClr val="accent3">
                  <a:lumMod val="50000"/>
                </a:schemeClr>
              </a:buClr>
              <a:defRPr/>
            </a:pPr>
            <a:endParaRPr lang="pt-BR" sz="2800" dirty="0"/>
          </a:p>
          <a:p>
            <a:pPr lvl="1">
              <a:buClr>
                <a:schemeClr val="accent3">
                  <a:lumMod val="50000"/>
                </a:schemeClr>
              </a:buClr>
              <a:defRPr/>
            </a:pPr>
            <a:endParaRPr lang="pt-BR" sz="2800" dirty="0"/>
          </a:p>
        </p:txBody>
      </p:sp>
      <p:sp>
        <p:nvSpPr>
          <p:cNvPr id="2054" name="Retângulo 5"/>
          <p:cNvSpPr>
            <a:spLocks noChangeArrowheads="1"/>
          </p:cNvSpPr>
          <p:nvPr/>
        </p:nvSpPr>
        <p:spPr bwMode="auto">
          <a:xfrm>
            <a:off x="714375" y="1357313"/>
            <a:ext cx="457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r>
              <a:rPr lang="pt-BR"/>
              <a:t>Gerador Assíncrono Gaiola de Esquilo</a:t>
            </a:r>
          </a:p>
          <a:p>
            <a:pPr marL="342900" indent="-342900"/>
            <a:r>
              <a:rPr lang="pt-BR"/>
              <a:t>Conexão direta na Rede Elétrica</a:t>
            </a:r>
          </a:p>
          <a:p>
            <a:pPr marL="342900" indent="-342900"/>
            <a:r>
              <a:rPr lang="pt-BR"/>
              <a:t>Limitação de Velocidade por STALL</a:t>
            </a:r>
          </a:p>
        </p:txBody>
      </p:sp>
      <p:graphicFrame>
        <p:nvGraphicFramePr>
          <p:cNvPr id="2050" name="Object 2"/>
          <p:cNvGraphicFramePr>
            <a:graphicFrameLocks noChangeAspect="1"/>
          </p:cNvGraphicFramePr>
          <p:nvPr/>
        </p:nvGraphicFramePr>
        <p:xfrm>
          <a:off x="5857875" y="1428750"/>
          <a:ext cx="2817813" cy="1857375"/>
        </p:xfrm>
        <a:graphic>
          <a:graphicData uri="http://schemas.openxmlformats.org/presentationml/2006/ole">
            <mc:AlternateContent xmlns:mc="http://schemas.openxmlformats.org/markup-compatibility/2006">
              <mc:Choice xmlns:v="urn:schemas-microsoft-com:vml" Requires="v">
                <p:oleObj spid="_x0000_s8310" name="Picture" r:id="rId4" imgW="3915156" imgH="2619756" progId="Word.Picture.8">
                  <p:embed/>
                </p:oleObj>
              </mc:Choice>
              <mc:Fallback>
                <p:oleObj name="Picture" r:id="rId4" imgW="3915156" imgH="2619756"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7875" y="1428750"/>
                        <a:ext cx="2817813" cy="185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55"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43000" y="2714625"/>
            <a:ext cx="5922963"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47130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ítulo 1"/>
          <p:cNvSpPr>
            <a:spLocks noGrp="1"/>
          </p:cNvSpPr>
          <p:nvPr>
            <p:ph type="title"/>
          </p:nvPr>
        </p:nvSpPr>
        <p:spPr>
          <a:xfrm>
            <a:off x="0" y="0"/>
            <a:ext cx="8229600" cy="1143000"/>
          </a:xfrm>
        </p:spPr>
        <p:txBody>
          <a:bodyPr/>
          <a:lstStyle/>
          <a:p>
            <a:pPr algn="l" eaLnBrk="1" hangingPunct="1"/>
            <a:r>
              <a:rPr lang="pt-BR" sz="3200" smtClean="0"/>
              <a:t>WT de  Velocidade Constante</a:t>
            </a:r>
          </a:p>
        </p:txBody>
      </p:sp>
      <p:cxnSp>
        <p:nvCxnSpPr>
          <p:cNvPr id="5" name="Conector reto 4"/>
          <p:cNvCxnSpPr/>
          <p:nvPr/>
        </p:nvCxnSpPr>
        <p:spPr>
          <a:xfrm>
            <a:off x="142875" y="1071563"/>
            <a:ext cx="7500938" cy="158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tângulo 6"/>
          <p:cNvSpPr/>
          <p:nvPr/>
        </p:nvSpPr>
        <p:spPr>
          <a:xfrm>
            <a:off x="142875" y="1214438"/>
            <a:ext cx="6500813" cy="954087"/>
          </a:xfrm>
          <a:prstGeom prst="rect">
            <a:avLst/>
          </a:prstGeom>
        </p:spPr>
        <p:txBody>
          <a:bodyPr>
            <a:spAutoFit/>
          </a:bodyPr>
          <a:lstStyle/>
          <a:p>
            <a:pPr lvl="1">
              <a:buClr>
                <a:schemeClr val="accent3">
                  <a:lumMod val="50000"/>
                </a:schemeClr>
              </a:buClr>
              <a:defRPr/>
            </a:pPr>
            <a:endParaRPr lang="pt-BR" sz="2800" dirty="0"/>
          </a:p>
          <a:p>
            <a:pPr lvl="1">
              <a:buClr>
                <a:schemeClr val="accent3">
                  <a:lumMod val="50000"/>
                </a:schemeClr>
              </a:buClr>
              <a:defRPr/>
            </a:pPr>
            <a:endParaRPr lang="pt-BR" sz="2800" dirty="0"/>
          </a:p>
        </p:txBody>
      </p:sp>
      <p:sp>
        <p:nvSpPr>
          <p:cNvPr id="3078" name="Retângulo 5"/>
          <p:cNvSpPr>
            <a:spLocks noChangeArrowheads="1"/>
          </p:cNvSpPr>
          <p:nvPr/>
        </p:nvSpPr>
        <p:spPr bwMode="auto">
          <a:xfrm>
            <a:off x="714375" y="1357313"/>
            <a:ext cx="457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r>
              <a:rPr lang="pt-BR"/>
              <a:t>Gerador Assíncrono Gaiola de Esquilo</a:t>
            </a:r>
          </a:p>
          <a:p>
            <a:pPr marL="342900" indent="-342900"/>
            <a:r>
              <a:rPr lang="pt-BR"/>
              <a:t>Conexão direta na Rede Elétrica</a:t>
            </a:r>
          </a:p>
          <a:p>
            <a:pPr marL="342900" indent="-342900"/>
            <a:r>
              <a:rPr lang="pt-BR"/>
              <a:t>Limitação de Velocidade por STALL</a:t>
            </a:r>
          </a:p>
        </p:txBody>
      </p:sp>
      <p:graphicFrame>
        <p:nvGraphicFramePr>
          <p:cNvPr id="3074" name="Object 2"/>
          <p:cNvGraphicFramePr>
            <a:graphicFrameLocks noChangeAspect="1"/>
          </p:cNvGraphicFramePr>
          <p:nvPr/>
        </p:nvGraphicFramePr>
        <p:xfrm>
          <a:off x="5857875" y="1428750"/>
          <a:ext cx="2817813" cy="1857375"/>
        </p:xfrm>
        <a:graphic>
          <a:graphicData uri="http://schemas.openxmlformats.org/presentationml/2006/ole">
            <mc:AlternateContent xmlns:mc="http://schemas.openxmlformats.org/markup-compatibility/2006">
              <mc:Choice xmlns:v="urn:schemas-microsoft-com:vml" Requires="v">
                <p:oleObj spid="_x0000_s9334" name="Picture" r:id="rId4" imgW="3915156" imgH="2619756" progId="Word.Picture.8">
                  <p:embed/>
                </p:oleObj>
              </mc:Choice>
              <mc:Fallback>
                <p:oleObj name="Picture" r:id="rId4" imgW="3915156" imgH="2619756"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7875" y="1428750"/>
                        <a:ext cx="2817813" cy="185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07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0125" y="2894013"/>
            <a:ext cx="5857875" cy="324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988140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ítulo 1"/>
          <p:cNvSpPr>
            <a:spLocks noGrp="1"/>
          </p:cNvSpPr>
          <p:nvPr>
            <p:ph type="title"/>
          </p:nvPr>
        </p:nvSpPr>
        <p:spPr>
          <a:xfrm>
            <a:off x="0" y="0"/>
            <a:ext cx="8229600" cy="1143000"/>
          </a:xfrm>
        </p:spPr>
        <p:txBody>
          <a:bodyPr/>
          <a:lstStyle/>
          <a:p>
            <a:pPr algn="l" eaLnBrk="1" hangingPunct="1"/>
            <a:r>
              <a:rPr lang="pt-BR" sz="3200" smtClean="0"/>
              <a:t>WT de  Velocidade Constante</a:t>
            </a:r>
          </a:p>
        </p:txBody>
      </p:sp>
      <p:cxnSp>
        <p:nvCxnSpPr>
          <p:cNvPr id="5" name="Conector reto 4"/>
          <p:cNvCxnSpPr/>
          <p:nvPr/>
        </p:nvCxnSpPr>
        <p:spPr>
          <a:xfrm>
            <a:off x="142875" y="1071563"/>
            <a:ext cx="7500938" cy="158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tângulo 6"/>
          <p:cNvSpPr/>
          <p:nvPr/>
        </p:nvSpPr>
        <p:spPr>
          <a:xfrm>
            <a:off x="142875" y="1214438"/>
            <a:ext cx="6500813" cy="954087"/>
          </a:xfrm>
          <a:prstGeom prst="rect">
            <a:avLst/>
          </a:prstGeom>
        </p:spPr>
        <p:txBody>
          <a:bodyPr>
            <a:spAutoFit/>
          </a:bodyPr>
          <a:lstStyle/>
          <a:p>
            <a:pPr lvl="1">
              <a:buClr>
                <a:schemeClr val="accent3">
                  <a:lumMod val="50000"/>
                </a:schemeClr>
              </a:buClr>
              <a:defRPr/>
            </a:pPr>
            <a:endParaRPr lang="pt-BR" sz="2800" dirty="0"/>
          </a:p>
          <a:p>
            <a:pPr lvl="1">
              <a:buClr>
                <a:schemeClr val="accent3">
                  <a:lumMod val="50000"/>
                </a:schemeClr>
              </a:buClr>
              <a:defRPr/>
            </a:pPr>
            <a:endParaRPr lang="pt-BR" sz="2800" dirty="0"/>
          </a:p>
        </p:txBody>
      </p:sp>
      <p:sp>
        <p:nvSpPr>
          <p:cNvPr id="4102" name="Retângulo 5"/>
          <p:cNvSpPr>
            <a:spLocks noChangeArrowheads="1"/>
          </p:cNvSpPr>
          <p:nvPr/>
        </p:nvSpPr>
        <p:spPr bwMode="auto">
          <a:xfrm>
            <a:off x="714375" y="1357313"/>
            <a:ext cx="457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r>
              <a:rPr lang="pt-BR"/>
              <a:t>Gerador Assíncrono Gaiola de Esquilo</a:t>
            </a:r>
          </a:p>
          <a:p>
            <a:pPr marL="342900" indent="-342900"/>
            <a:r>
              <a:rPr lang="pt-BR"/>
              <a:t>Conexão direta na Rede Elétrica</a:t>
            </a:r>
          </a:p>
          <a:p>
            <a:pPr marL="342900" indent="-342900"/>
            <a:r>
              <a:rPr lang="pt-BR"/>
              <a:t>Limitação de Velocidade por STALL</a:t>
            </a:r>
          </a:p>
        </p:txBody>
      </p:sp>
      <p:graphicFrame>
        <p:nvGraphicFramePr>
          <p:cNvPr id="4098" name="Object 2"/>
          <p:cNvGraphicFramePr>
            <a:graphicFrameLocks noChangeAspect="1"/>
          </p:cNvGraphicFramePr>
          <p:nvPr/>
        </p:nvGraphicFramePr>
        <p:xfrm>
          <a:off x="5857875" y="1428750"/>
          <a:ext cx="2817813" cy="1857375"/>
        </p:xfrm>
        <a:graphic>
          <a:graphicData uri="http://schemas.openxmlformats.org/presentationml/2006/ole">
            <mc:AlternateContent xmlns:mc="http://schemas.openxmlformats.org/markup-compatibility/2006">
              <mc:Choice xmlns:v="urn:schemas-microsoft-com:vml" Requires="v">
                <p:oleObj spid="_x0000_s10358" name="Picture" r:id="rId4" imgW="3915156" imgH="2619756" progId="Word.Picture.8">
                  <p:embed/>
                </p:oleObj>
              </mc:Choice>
              <mc:Fallback>
                <p:oleObj name="Picture" r:id="rId4" imgW="3915156" imgH="2619756"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7875" y="1428750"/>
                        <a:ext cx="2817813" cy="185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10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0125" y="2894013"/>
            <a:ext cx="5857875" cy="324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942379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to 4"/>
          <p:cNvCxnSpPr/>
          <p:nvPr/>
        </p:nvCxnSpPr>
        <p:spPr>
          <a:xfrm>
            <a:off x="142875" y="1071563"/>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7" name="Retângulo 6"/>
          <p:cNvSpPr/>
          <p:nvPr/>
        </p:nvSpPr>
        <p:spPr>
          <a:xfrm>
            <a:off x="142875" y="1214438"/>
            <a:ext cx="6500813" cy="954087"/>
          </a:xfrm>
          <a:prstGeom prst="rect">
            <a:avLst/>
          </a:prstGeom>
        </p:spPr>
        <p:txBody>
          <a:bodyPr>
            <a:spAutoFit/>
          </a:bodyPr>
          <a:lstStyle/>
          <a:p>
            <a:pPr lvl="1">
              <a:buClr>
                <a:schemeClr val="accent3">
                  <a:lumMod val="50000"/>
                </a:schemeClr>
              </a:buClr>
              <a:defRPr/>
            </a:pPr>
            <a:endParaRPr lang="pt-BR" sz="2800" dirty="0"/>
          </a:p>
          <a:p>
            <a:pPr lvl="1">
              <a:buClr>
                <a:schemeClr val="accent3">
                  <a:lumMod val="50000"/>
                </a:schemeClr>
              </a:buClr>
              <a:defRPr/>
            </a:pPr>
            <a:endParaRPr lang="pt-BR" sz="2800" dirty="0"/>
          </a:p>
        </p:txBody>
      </p:sp>
      <p:graphicFrame>
        <p:nvGraphicFramePr>
          <p:cNvPr id="2050" name="Object 2"/>
          <p:cNvGraphicFramePr>
            <a:graphicFrameLocks noChangeAspect="1"/>
          </p:cNvGraphicFramePr>
          <p:nvPr/>
        </p:nvGraphicFramePr>
        <p:xfrm>
          <a:off x="5857875" y="1428750"/>
          <a:ext cx="2817813" cy="1857375"/>
        </p:xfrm>
        <a:graphic>
          <a:graphicData uri="http://schemas.openxmlformats.org/presentationml/2006/ole">
            <mc:AlternateContent xmlns:mc="http://schemas.openxmlformats.org/markup-compatibility/2006">
              <mc:Choice xmlns:v="urn:schemas-microsoft-com:vml" Requires="v">
                <p:oleObj spid="_x0000_s17475" name="Picture" r:id="rId4" imgW="3915156" imgH="2619756" progId="Word.Picture.8">
                  <p:embed/>
                </p:oleObj>
              </mc:Choice>
              <mc:Fallback>
                <p:oleObj name="Picture" r:id="rId4" imgW="3915156" imgH="2619756"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7875" y="1428750"/>
                        <a:ext cx="2817813" cy="185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55"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43000" y="2714625"/>
            <a:ext cx="5922963"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ítulo 1"/>
          <p:cNvSpPr>
            <a:spLocks noGrp="1"/>
          </p:cNvSpPr>
          <p:nvPr>
            <p:ph type="title"/>
          </p:nvPr>
        </p:nvSpPr>
        <p:spPr>
          <a:xfrm>
            <a:off x="0" y="0"/>
            <a:ext cx="8229600" cy="1143000"/>
          </a:xfrm>
        </p:spPr>
        <p:txBody>
          <a:bodyPr/>
          <a:lstStyle/>
          <a:p>
            <a:pPr algn="l" eaLnBrk="1" hangingPunct="1"/>
            <a:r>
              <a:rPr lang="en-US" altLang="pt-BR" sz="3200" dirty="0" smtClean="0"/>
              <a:t>   Constant Speed Wind Turbines</a:t>
            </a:r>
          </a:p>
        </p:txBody>
      </p:sp>
    </p:spTree>
    <p:extLst>
      <p:ext uri="{BB962C8B-B14F-4D97-AF65-F5344CB8AC3E}">
        <p14:creationId xmlns:p14="http://schemas.microsoft.com/office/powerpoint/2010/main" val="312882042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Untitled-1"/>
          <p:cNvPicPr>
            <a:picLocks noChangeAspect="1" noChangeArrowheads="1"/>
          </p:cNvPicPr>
          <p:nvPr/>
        </p:nvPicPr>
        <p:blipFill>
          <a:blip r:embed="rId2">
            <a:extLst>
              <a:ext uri="{28A0092B-C50C-407E-A947-70E740481C1C}">
                <a14:useLocalDpi xmlns:a14="http://schemas.microsoft.com/office/drawing/2010/main" val="0"/>
              </a:ext>
            </a:extLst>
          </a:blip>
          <a:srcRect t="4935" r="4947"/>
          <a:stretch>
            <a:fillRect/>
          </a:stretch>
        </p:blipFill>
        <p:spPr bwMode="auto">
          <a:xfrm>
            <a:off x="571500" y="2000250"/>
            <a:ext cx="7726363"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CaixaDeTexto 5"/>
          <p:cNvSpPr txBox="1">
            <a:spLocks noChangeArrowheads="1"/>
          </p:cNvSpPr>
          <p:nvPr/>
        </p:nvSpPr>
        <p:spPr bwMode="auto">
          <a:xfrm>
            <a:off x="1000125" y="5143500"/>
            <a:ext cx="76438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pt-BR" altLang="pt-BR"/>
              <a:t>Transição do fluxo laminar para o fluxo turbulento, região de </a:t>
            </a:r>
            <a:r>
              <a:rPr lang="pt-BR" altLang="pt-BR" i="1"/>
              <a:t>Stall</a:t>
            </a:r>
          </a:p>
          <a:p>
            <a:pPr eaLnBrk="1" hangingPunct="1"/>
            <a:endParaRPr lang="pt-BR" altLang="pt-BR"/>
          </a:p>
        </p:txBody>
      </p:sp>
      <p:cxnSp>
        <p:nvCxnSpPr>
          <p:cNvPr id="6" name="Conector reto 5"/>
          <p:cNvCxnSpPr/>
          <p:nvPr/>
        </p:nvCxnSpPr>
        <p:spPr>
          <a:xfrm>
            <a:off x="142875" y="1071563"/>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7" name="Título 1"/>
          <p:cNvSpPr txBox="1">
            <a:spLocks/>
          </p:cNvSpPr>
          <p:nvPr/>
        </p:nvSpPr>
        <p:spPr>
          <a:xfrm>
            <a:off x="-180528" y="188640"/>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pt-BR" dirty="0"/>
              <a:t> </a:t>
            </a:r>
            <a:r>
              <a:rPr lang="en-US" altLang="pt-BR" dirty="0" smtClean="0"/>
              <a:t>   Constant Speed Wind Turbines</a:t>
            </a:r>
          </a:p>
        </p:txBody>
      </p:sp>
    </p:spTree>
    <p:extLst>
      <p:ext uri="{BB962C8B-B14F-4D97-AF65-F5344CB8AC3E}">
        <p14:creationId xmlns:p14="http://schemas.microsoft.com/office/powerpoint/2010/main" val="55912870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aixaDeTexto 4"/>
          <p:cNvSpPr txBox="1">
            <a:spLocks noChangeArrowheads="1"/>
          </p:cNvSpPr>
          <p:nvPr/>
        </p:nvSpPr>
        <p:spPr bwMode="auto">
          <a:xfrm>
            <a:off x="3000375" y="6130925"/>
            <a:ext cx="3929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pt-BR" altLang="pt-BR"/>
              <a:t>Velocidade do Vento   m</a:t>
            </a:r>
            <a:r>
              <a:rPr lang="en-US" altLang="pt-BR"/>
              <a:t>/s</a:t>
            </a:r>
            <a:endParaRPr lang="pt-BR" altLang="pt-BR"/>
          </a:p>
        </p:txBody>
      </p:sp>
      <p:sp>
        <p:nvSpPr>
          <p:cNvPr id="37891" name="CaixaDeTexto 5"/>
          <p:cNvSpPr txBox="1">
            <a:spLocks noChangeArrowheads="1"/>
          </p:cNvSpPr>
          <p:nvPr/>
        </p:nvSpPr>
        <p:spPr bwMode="auto">
          <a:xfrm>
            <a:off x="142875" y="2071688"/>
            <a:ext cx="39290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pt-BR" altLang="pt-BR"/>
              <a:t>Potência kW</a:t>
            </a:r>
          </a:p>
        </p:txBody>
      </p:sp>
      <p:pic>
        <p:nvPicPr>
          <p:cNvPr id="3789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2071688"/>
            <a:ext cx="6445250" cy="387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Picture 5" descr="Norwin 750K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1000125"/>
            <a:ext cx="19050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Retângulo 10"/>
          <p:cNvSpPr>
            <a:spLocks noChangeArrowheads="1"/>
          </p:cNvSpPr>
          <p:nvPr/>
        </p:nvSpPr>
        <p:spPr bwMode="auto">
          <a:xfrm>
            <a:off x="3571875" y="1214438"/>
            <a:ext cx="37607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pt-BR" altLang="pt-BR" b="1" dirty="0" err="1"/>
              <a:t>Indigo</a:t>
            </a:r>
            <a:r>
              <a:rPr lang="pt-BR" altLang="pt-BR" b="1" dirty="0"/>
              <a:t> Wind Energy Systems </a:t>
            </a:r>
            <a:r>
              <a:rPr lang="pt-BR" altLang="pt-BR" b="1" dirty="0" err="1"/>
              <a:t>Inc</a:t>
            </a:r>
            <a:endParaRPr lang="pt-BR" altLang="pt-BR" dirty="0"/>
          </a:p>
        </p:txBody>
      </p:sp>
      <p:cxnSp>
        <p:nvCxnSpPr>
          <p:cNvPr id="9" name="Conector reto 8"/>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10" name="Título 1"/>
          <p:cNvSpPr txBox="1">
            <a:spLocks/>
          </p:cNvSpPr>
          <p:nvPr/>
        </p:nvSpPr>
        <p:spPr>
          <a:xfrm>
            <a:off x="-180528" y="188640"/>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pt-BR" dirty="0"/>
              <a:t> </a:t>
            </a:r>
            <a:r>
              <a:rPr lang="en-US" altLang="pt-BR" dirty="0" smtClean="0"/>
              <a:t>   </a:t>
            </a:r>
            <a:r>
              <a:rPr lang="en-US" altLang="pt-BR" dirty="0" smtClean="0">
                <a:solidFill>
                  <a:schemeClr val="accent1">
                    <a:lumMod val="75000"/>
                  </a:schemeClr>
                </a:solidFill>
              </a:rPr>
              <a:t>Constant Speed Wind Turbines</a:t>
            </a:r>
          </a:p>
        </p:txBody>
      </p:sp>
    </p:spTree>
    <p:extLst>
      <p:ext uri="{BB962C8B-B14F-4D97-AF65-F5344CB8AC3E}">
        <p14:creationId xmlns:p14="http://schemas.microsoft.com/office/powerpoint/2010/main" val="154674524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ítulo 1"/>
          <p:cNvSpPr>
            <a:spLocks noGrp="1"/>
          </p:cNvSpPr>
          <p:nvPr>
            <p:ph type="title"/>
          </p:nvPr>
        </p:nvSpPr>
        <p:spPr>
          <a:xfrm>
            <a:off x="0" y="0"/>
            <a:ext cx="8229600" cy="1143000"/>
          </a:xfrm>
        </p:spPr>
        <p:txBody>
          <a:bodyPr/>
          <a:lstStyle/>
          <a:p>
            <a:pPr algn="l" eaLnBrk="1" hangingPunct="1"/>
            <a:r>
              <a:rPr lang="pt-BR" sz="3200" dirty="0" smtClean="0"/>
              <a:t>WT de  Velocidade Constante</a:t>
            </a:r>
          </a:p>
        </p:txBody>
      </p:sp>
      <p:cxnSp>
        <p:nvCxnSpPr>
          <p:cNvPr id="5" name="Conector reto 4"/>
          <p:cNvCxnSpPr/>
          <p:nvPr/>
        </p:nvCxnSpPr>
        <p:spPr>
          <a:xfrm>
            <a:off x="142875" y="1071563"/>
            <a:ext cx="7500938" cy="158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tângulo 6"/>
          <p:cNvSpPr/>
          <p:nvPr/>
        </p:nvSpPr>
        <p:spPr>
          <a:xfrm>
            <a:off x="142875" y="1214438"/>
            <a:ext cx="6500813" cy="954087"/>
          </a:xfrm>
          <a:prstGeom prst="rect">
            <a:avLst/>
          </a:prstGeom>
        </p:spPr>
        <p:txBody>
          <a:bodyPr>
            <a:spAutoFit/>
          </a:bodyPr>
          <a:lstStyle/>
          <a:p>
            <a:pPr lvl="1">
              <a:buClr>
                <a:schemeClr val="accent3">
                  <a:lumMod val="50000"/>
                </a:schemeClr>
              </a:buClr>
              <a:defRPr/>
            </a:pPr>
            <a:endParaRPr lang="pt-BR" sz="2800" dirty="0"/>
          </a:p>
          <a:p>
            <a:pPr lvl="1">
              <a:buClr>
                <a:schemeClr val="accent3">
                  <a:lumMod val="50000"/>
                </a:schemeClr>
              </a:buClr>
              <a:defRPr/>
            </a:pPr>
            <a:endParaRPr lang="pt-BR" sz="2800" dirty="0"/>
          </a:p>
        </p:txBody>
      </p:sp>
      <p:sp>
        <p:nvSpPr>
          <p:cNvPr id="4102" name="Retângulo 5"/>
          <p:cNvSpPr>
            <a:spLocks noChangeArrowheads="1"/>
          </p:cNvSpPr>
          <p:nvPr/>
        </p:nvSpPr>
        <p:spPr bwMode="auto">
          <a:xfrm>
            <a:off x="714375" y="1357313"/>
            <a:ext cx="457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r>
              <a:rPr lang="pt-BR"/>
              <a:t>Gerador Assíncrono Gaiola de Esquilo</a:t>
            </a:r>
          </a:p>
          <a:p>
            <a:pPr marL="342900" indent="-342900"/>
            <a:r>
              <a:rPr lang="pt-BR"/>
              <a:t>Conexão direta na Rede Elétrica</a:t>
            </a:r>
          </a:p>
          <a:p>
            <a:pPr marL="342900" indent="-342900"/>
            <a:r>
              <a:rPr lang="pt-BR"/>
              <a:t>Limitação de Velocidade por STALL</a:t>
            </a:r>
          </a:p>
        </p:txBody>
      </p:sp>
      <p:graphicFrame>
        <p:nvGraphicFramePr>
          <p:cNvPr id="4098" name="Object 2"/>
          <p:cNvGraphicFramePr>
            <a:graphicFrameLocks noChangeAspect="1"/>
          </p:cNvGraphicFramePr>
          <p:nvPr/>
        </p:nvGraphicFramePr>
        <p:xfrm>
          <a:off x="5857875" y="1428750"/>
          <a:ext cx="2817813" cy="1857375"/>
        </p:xfrm>
        <a:graphic>
          <a:graphicData uri="http://schemas.openxmlformats.org/presentationml/2006/ole">
            <mc:AlternateContent xmlns:mc="http://schemas.openxmlformats.org/markup-compatibility/2006">
              <mc:Choice xmlns:v="urn:schemas-microsoft-com:vml" Requires="v">
                <p:oleObj spid="_x0000_s25665" name="Picture" r:id="rId4" imgW="3915156" imgH="2619756" progId="Word.Picture.8">
                  <p:embed/>
                </p:oleObj>
              </mc:Choice>
              <mc:Fallback>
                <p:oleObj name="Picture" r:id="rId4" imgW="3915156" imgH="2619756"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7875" y="1428750"/>
                        <a:ext cx="2817813" cy="185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319" name="Picture 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92" y="2924944"/>
            <a:ext cx="3749163" cy="3488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283797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to 2"/>
          <p:cNvCxnSpPr/>
          <p:nvPr/>
        </p:nvCxnSpPr>
        <p:spPr>
          <a:xfrm>
            <a:off x="142875" y="11126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4" name="Título 1"/>
          <p:cNvSpPr txBox="1">
            <a:spLocks/>
          </p:cNvSpPr>
          <p:nvPr/>
        </p:nvSpPr>
        <p:spPr>
          <a:xfrm>
            <a:off x="-180528" y="188640"/>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pt-BR" dirty="0"/>
              <a:t> </a:t>
            </a:r>
            <a:r>
              <a:rPr lang="en-US" altLang="pt-BR" dirty="0" smtClean="0"/>
              <a:t>   Constant Speed Wind Turbines</a:t>
            </a:r>
          </a:p>
        </p:txBody>
      </p:sp>
      <p:sp>
        <p:nvSpPr>
          <p:cNvPr id="6" name="CaixaDeTexto 5"/>
          <p:cNvSpPr txBox="1"/>
          <p:nvPr/>
        </p:nvSpPr>
        <p:spPr>
          <a:xfrm>
            <a:off x="760240" y="1556792"/>
            <a:ext cx="8412360" cy="3108543"/>
          </a:xfrm>
          <a:prstGeom prst="rect">
            <a:avLst/>
          </a:prstGeom>
          <a:noFill/>
        </p:spPr>
        <p:txBody>
          <a:bodyPr wrap="square" rtlCol="0">
            <a:spAutoFit/>
          </a:bodyPr>
          <a:lstStyle/>
          <a:p>
            <a:pPr marL="571500" indent="-571500">
              <a:buFont typeface="Wingdings" panose="05000000000000000000" pitchFamily="2" charset="2"/>
              <a:buChar char="ü"/>
            </a:pPr>
            <a:r>
              <a:rPr lang="en-US" sz="2800" dirty="0" smtClean="0"/>
              <a:t>Advantages</a:t>
            </a:r>
          </a:p>
          <a:p>
            <a:r>
              <a:rPr lang="en-US" sz="2800" dirty="0"/>
              <a:t>	</a:t>
            </a:r>
            <a:r>
              <a:rPr lang="en-US" sz="2800" dirty="0" smtClean="0"/>
              <a:t>	Robust</a:t>
            </a:r>
          </a:p>
          <a:p>
            <a:r>
              <a:rPr lang="en-US" sz="2800" dirty="0"/>
              <a:t>	</a:t>
            </a:r>
            <a:r>
              <a:rPr lang="en-US" sz="2800" dirty="0" smtClean="0"/>
              <a:t>	Cost Effective </a:t>
            </a:r>
          </a:p>
          <a:p>
            <a:pPr marL="571500" indent="-571500">
              <a:buFont typeface="Wingdings" panose="05000000000000000000" pitchFamily="2" charset="2"/>
              <a:buChar char="ü"/>
            </a:pPr>
            <a:r>
              <a:rPr lang="en-US" sz="2800" dirty="0" smtClean="0"/>
              <a:t>Disadvantages</a:t>
            </a:r>
          </a:p>
          <a:p>
            <a:r>
              <a:rPr lang="en-US" sz="2800" dirty="0"/>
              <a:t>	</a:t>
            </a:r>
            <a:r>
              <a:rPr lang="en-US" sz="2800" dirty="0" smtClean="0"/>
              <a:t>	Power </a:t>
            </a:r>
            <a:r>
              <a:rPr lang="en-US" sz="2800" dirty="0"/>
              <a:t>q</a:t>
            </a:r>
            <a:r>
              <a:rPr lang="en-US" sz="2800" dirty="0" smtClean="0"/>
              <a:t>uality  issues </a:t>
            </a:r>
          </a:p>
          <a:p>
            <a:r>
              <a:rPr lang="en-US" sz="2800" dirty="0" smtClean="0"/>
              <a:t> 			Flicker emission, reactive power </a:t>
            </a:r>
            <a:r>
              <a:rPr lang="en-US" sz="2800" dirty="0"/>
              <a:t>		</a:t>
            </a:r>
            <a:r>
              <a:rPr lang="en-US" sz="2800" dirty="0" smtClean="0"/>
              <a:t>Mechanical stresses  </a:t>
            </a:r>
            <a:endParaRPr lang="en-US" sz="2800" dirty="0"/>
          </a:p>
        </p:txBody>
      </p:sp>
    </p:spTree>
    <p:extLst>
      <p:ext uri="{BB962C8B-B14F-4D97-AF65-F5344CB8AC3E}">
        <p14:creationId xmlns:p14="http://schemas.microsoft.com/office/powerpoint/2010/main" val="89802672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bwMode="auto">
          <a:xfrm>
            <a:off x="71438" y="142875"/>
            <a:ext cx="8229600" cy="1143000"/>
          </a:xfrm>
          <a:prstGeom prst="rect">
            <a:avLst/>
          </a:prstGeom>
          <a:noFill/>
          <a:ln w="9525">
            <a:noFill/>
            <a:miter lim="800000"/>
            <a:headEnd/>
            <a:tailEnd/>
          </a:ln>
        </p:spPr>
        <p:txBody>
          <a:bodyPr/>
          <a:lstStyle/>
          <a:p>
            <a:pPr marL="342900" indent="-342900">
              <a:spcBef>
                <a:spcPct val="20000"/>
              </a:spcBef>
              <a:defRPr/>
            </a:pPr>
            <a:r>
              <a:rPr lang="pt-BR" sz="3200" dirty="0">
                <a:latin typeface="+mn-lt"/>
              </a:rPr>
              <a:t>WT de  Velocidade Variável</a:t>
            </a:r>
          </a:p>
        </p:txBody>
      </p:sp>
      <p:sp>
        <p:nvSpPr>
          <p:cNvPr id="39940" name="CaixaDeTexto 4"/>
          <p:cNvSpPr txBox="1">
            <a:spLocks noChangeArrowheads="1"/>
          </p:cNvSpPr>
          <p:nvPr/>
        </p:nvSpPr>
        <p:spPr bwMode="auto">
          <a:xfrm>
            <a:off x="714375" y="1357313"/>
            <a:ext cx="7286625" cy="335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pt-BR" sz="2000" dirty="0"/>
              <a:t>Redução dos estresses mecânicos   </a:t>
            </a:r>
            <a:r>
              <a:rPr lang="pt-BR" sz="1600" dirty="0"/>
              <a:t>As variações de potência devido as variações de velocidade do vento são absorvidas pela inércia mecânica da turbina eólica</a:t>
            </a:r>
            <a:endParaRPr lang="pt-BR" sz="2000" dirty="0"/>
          </a:p>
          <a:p>
            <a:pPr eaLnBrk="1" hangingPunct="1"/>
            <a:endParaRPr lang="pt-BR" sz="2000" dirty="0"/>
          </a:p>
          <a:p>
            <a:pPr eaLnBrk="1" hangingPunct="1"/>
            <a:r>
              <a:rPr lang="pt-BR" sz="2000" dirty="0"/>
              <a:t>Aumento da potência extraída </a:t>
            </a:r>
            <a:r>
              <a:rPr lang="pt-BR" sz="1600" dirty="0"/>
              <a:t>– a operação velocidade variável possibilita o uso de MPPT.</a:t>
            </a:r>
            <a:r>
              <a:rPr lang="pt-BR" sz="2000" dirty="0"/>
              <a:t> </a:t>
            </a:r>
          </a:p>
          <a:p>
            <a:pPr eaLnBrk="1" hangingPunct="1"/>
            <a:endParaRPr lang="pt-BR" sz="2000" dirty="0"/>
          </a:p>
          <a:p>
            <a:pPr eaLnBrk="1" hangingPunct="1"/>
            <a:r>
              <a:rPr lang="pt-BR" sz="2000" dirty="0"/>
              <a:t>Redução de ruídos acústico – </a:t>
            </a:r>
            <a:r>
              <a:rPr lang="pt-BR" sz="1600" dirty="0"/>
              <a:t>Torna possível a operação em baixas velocidades com baixa potência gerada</a:t>
            </a:r>
            <a:r>
              <a:rPr lang="pt-BR" sz="2000" dirty="0" smtClean="0"/>
              <a:t>.</a:t>
            </a:r>
          </a:p>
          <a:p>
            <a:pPr eaLnBrk="1" hangingPunct="1"/>
            <a:endParaRPr lang="pt-BR" sz="2000" dirty="0"/>
          </a:p>
          <a:p>
            <a:pPr eaLnBrk="1" hangingPunct="1"/>
            <a:r>
              <a:rPr lang="pt-BR" sz="2000" dirty="0" smtClean="0"/>
              <a:t>Limitação de Potência  -- Ângulo de Passo.</a:t>
            </a:r>
            <a:endParaRPr lang="pt-BR" sz="2000" dirty="0"/>
          </a:p>
        </p:txBody>
      </p:sp>
      <p:cxnSp>
        <p:nvCxnSpPr>
          <p:cNvPr id="5" name="Conector reto 4"/>
          <p:cNvCxnSpPr/>
          <p:nvPr/>
        </p:nvCxnSpPr>
        <p:spPr>
          <a:xfrm>
            <a:off x="142874"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4935156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51520" y="53752"/>
            <a:ext cx="8892480" cy="1143000"/>
          </a:xfrm>
        </p:spPr>
        <p:txBody>
          <a:bodyPr>
            <a:normAutofit fontScale="90000"/>
          </a:bodyPr>
          <a:lstStyle/>
          <a:p>
            <a:pPr algn="l"/>
            <a:r>
              <a:rPr lang="pt-BR" dirty="0" smtClean="0"/>
              <a:t>Circulação Atmosférica – Escala Sinótica</a:t>
            </a:r>
            <a:endParaRPr lang="pt-BR" dirty="0"/>
          </a:p>
        </p:txBody>
      </p:sp>
      <p:cxnSp>
        <p:nvCxnSpPr>
          <p:cNvPr id="5" name="Conector reto 4"/>
          <p:cNvCxnSpPr/>
          <p:nvPr/>
        </p:nvCxnSpPr>
        <p:spPr>
          <a:xfrm>
            <a:off x="251520" y="1052736"/>
            <a:ext cx="6264696" cy="0"/>
          </a:xfrm>
          <a:prstGeom prst="line">
            <a:avLst/>
          </a:prstGeom>
          <a:ln w="92075">
            <a:solidFill>
              <a:srgbClr val="92D050"/>
            </a:solidFill>
          </a:ln>
        </p:spPr>
        <p:style>
          <a:lnRef idx="1">
            <a:schemeClr val="accent1"/>
          </a:lnRef>
          <a:fillRef idx="0">
            <a:schemeClr val="accent1"/>
          </a:fillRef>
          <a:effectRef idx="0">
            <a:schemeClr val="accent1"/>
          </a:effectRef>
          <a:fontRef idx="minor">
            <a:schemeClr val="tx1"/>
          </a:fontRef>
        </p:style>
      </p:cxnSp>
      <p:sp>
        <p:nvSpPr>
          <p:cNvPr id="3" name="CaixaDeTexto 2"/>
          <p:cNvSpPr txBox="1"/>
          <p:nvPr/>
        </p:nvSpPr>
        <p:spPr>
          <a:xfrm>
            <a:off x="395536" y="1700808"/>
            <a:ext cx="5400600" cy="5093702"/>
          </a:xfrm>
          <a:prstGeom prst="rect">
            <a:avLst/>
          </a:prstGeom>
          <a:noFill/>
        </p:spPr>
        <p:txBody>
          <a:bodyPr wrap="square" rtlCol="0">
            <a:spAutoFit/>
          </a:bodyPr>
          <a:lstStyle/>
          <a:p>
            <a:pPr marL="342900" indent="-342900" algn="just">
              <a:spcBef>
                <a:spcPts val="600"/>
              </a:spcBef>
              <a:spcAft>
                <a:spcPts val="1200"/>
              </a:spcAft>
              <a:buFont typeface="Wingdings" panose="05000000000000000000" pitchFamily="2" charset="2"/>
              <a:buChar char="ü"/>
            </a:pPr>
            <a:r>
              <a:rPr lang="pt-BR" sz="2400" dirty="0" smtClean="0"/>
              <a:t>Movimento ar sobre a superfície da terra</a:t>
            </a:r>
          </a:p>
          <a:p>
            <a:pPr marL="342900" indent="-342900" algn="just">
              <a:spcBef>
                <a:spcPts val="600"/>
              </a:spcBef>
              <a:spcAft>
                <a:spcPts val="1200"/>
              </a:spcAft>
              <a:buFont typeface="Wingdings" panose="05000000000000000000" pitchFamily="2" charset="2"/>
              <a:buChar char="ü"/>
            </a:pPr>
            <a:r>
              <a:rPr lang="pt-BR" sz="2400" dirty="0" smtClean="0"/>
              <a:t>Causado por Convecção que é o resultado da aquecimento não uniforme da superfície da terra</a:t>
            </a:r>
          </a:p>
          <a:p>
            <a:pPr marL="342900" indent="-342900" algn="just">
              <a:spcBef>
                <a:spcPts val="600"/>
              </a:spcBef>
              <a:spcAft>
                <a:spcPts val="1200"/>
              </a:spcAft>
              <a:buFont typeface="Wingdings" panose="05000000000000000000" pitchFamily="2" charset="2"/>
              <a:buChar char="ü"/>
            </a:pPr>
            <a:r>
              <a:rPr lang="pt-BR" sz="2400" dirty="0" smtClean="0"/>
              <a:t>O ar quente sobe o ar frio desce </a:t>
            </a:r>
          </a:p>
          <a:p>
            <a:pPr marL="342900" indent="-342900" algn="just">
              <a:spcBef>
                <a:spcPts val="600"/>
              </a:spcBef>
              <a:spcAft>
                <a:spcPts val="1200"/>
              </a:spcAft>
              <a:buFont typeface="Wingdings" panose="05000000000000000000" pitchFamily="2" charset="2"/>
              <a:buChar char="ü"/>
            </a:pPr>
            <a:r>
              <a:rPr lang="pt-BR" sz="2400" dirty="0" smtClean="0"/>
              <a:t>Ventos circulam das regiões de alta pressão para as de baixa pressão formando células</a:t>
            </a:r>
          </a:p>
          <a:p>
            <a:endParaRPr lang="pt-BR" dirty="0" smtClean="0"/>
          </a:p>
          <a:p>
            <a:endParaRPr lang="pt-BR" dirty="0" smtClean="0"/>
          </a:p>
          <a:p>
            <a:endParaRPr lang="pt-BR" dirty="0"/>
          </a:p>
        </p:txBody>
      </p:sp>
      <p:pic>
        <p:nvPicPr>
          <p:cNvPr id="35842" name="Picture 2" descr="http://geog.uoregon.edu/envchange/clim_animations/gifs/two_sfcwinds_web.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966472" y="1248812"/>
            <a:ext cx="5014240" cy="5518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04016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pt-BR" dirty="0"/>
              <a:t>  </a:t>
            </a:r>
            <a:r>
              <a:rPr lang="en-US" altLang="pt-BR" dirty="0" smtClean="0"/>
              <a:t> </a:t>
            </a:r>
            <a:r>
              <a:rPr lang="en-US" altLang="pt-BR" dirty="0" smtClean="0">
                <a:solidFill>
                  <a:schemeClr val="accent1">
                    <a:lumMod val="75000"/>
                  </a:schemeClr>
                </a:solidFill>
              </a:rPr>
              <a:t>Variable Speed Wind Turbines Concepts </a:t>
            </a:r>
          </a:p>
        </p:txBody>
      </p:sp>
      <p:sp>
        <p:nvSpPr>
          <p:cNvPr id="6" name="CaixaDeTexto 5"/>
          <p:cNvSpPr txBox="1"/>
          <p:nvPr/>
        </p:nvSpPr>
        <p:spPr>
          <a:xfrm>
            <a:off x="1691680" y="1916832"/>
            <a:ext cx="5832648" cy="1569660"/>
          </a:xfrm>
          <a:prstGeom prst="rect">
            <a:avLst/>
          </a:prstGeom>
          <a:noFill/>
        </p:spPr>
        <p:txBody>
          <a:bodyPr wrap="square" rtlCol="0">
            <a:spAutoFit/>
          </a:bodyPr>
          <a:lstStyle/>
          <a:p>
            <a:pPr marL="685800" indent="-685800">
              <a:buFont typeface="Wingdings" panose="05000000000000000000" pitchFamily="2" charset="2"/>
              <a:buChar char="ü"/>
            </a:pPr>
            <a:r>
              <a:rPr lang="pt-BR" sz="3200" dirty="0" smtClean="0"/>
              <a:t>DFIG</a:t>
            </a:r>
          </a:p>
          <a:p>
            <a:pPr marL="685800" indent="-685800">
              <a:buFont typeface="Wingdings" panose="05000000000000000000" pitchFamily="2" charset="2"/>
              <a:buChar char="ü"/>
            </a:pPr>
            <a:endParaRPr lang="pt-BR" sz="3200" dirty="0" smtClean="0"/>
          </a:p>
          <a:p>
            <a:pPr marL="685800" indent="-685800">
              <a:buFont typeface="Wingdings" panose="05000000000000000000" pitchFamily="2" charset="2"/>
              <a:buChar char="ü"/>
            </a:pPr>
            <a:r>
              <a:rPr lang="en-US" sz="3200" dirty="0" smtClean="0"/>
              <a:t>Full Converter</a:t>
            </a:r>
            <a:endParaRPr lang="en-US" sz="3200" dirty="0"/>
          </a:p>
        </p:txBody>
      </p:sp>
    </p:spTree>
    <p:extLst>
      <p:ext uri="{BB962C8B-B14F-4D97-AF65-F5344CB8AC3E}">
        <p14:creationId xmlns:p14="http://schemas.microsoft.com/office/powerpoint/2010/main" val="12464354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pt-BR" dirty="0"/>
              <a:t>  </a:t>
            </a:r>
            <a:r>
              <a:rPr lang="en-US" altLang="pt-BR" dirty="0" smtClean="0"/>
              <a:t> </a:t>
            </a:r>
            <a:r>
              <a:rPr lang="en-US" altLang="pt-BR" dirty="0" smtClean="0">
                <a:solidFill>
                  <a:schemeClr val="accent1">
                    <a:lumMod val="75000"/>
                  </a:schemeClr>
                </a:solidFill>
              </a:rPr>
              <a:t>Variable Speed Wind </a:t>
            </a:r>
            <a:r>
              <a:rPr lang="en-US" altLang="pt-BR" dirty="0">
                <a:solidFill>
                  <a:schemeClr val="accent1">
                    <a:lumMod val="75000"/>
                  </a:schemeClr>
                </a:solidFill>
              </a:rPr>
              <a:t>Turbines- DFIG</a:t>
            </a:r>
          </a:p>
          <a:p>
            <a:pPr marL="0" indent="0">
              <a:buNone/>
            </a:pPr>
            <a:r>
              <a:rPr lang="en-US" altLang="pt-BR" dirty="0" smtClean="0">
                <a:solidFill>
                  <a:schemeClr val="accent1">
                    <a:lumMod val="75000"/>
                  </a:schemeClr>
                </a:solidFill>
              </a:rPr>
              <a:t> </a:t>
            </a:r>
          </a:p>
        </p:txBody>
      </p:sp>
      <p:pic>
        <p:nvPicPr>
          <p:cNvPr id="1280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811312"/>
            <a:ext cx="6734175"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561360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pt-BR" dirty="0"/>
              <a:t>  </a:t>
            </a:r>
            <a:r>
              <a:rPr lang="en-US" altLang="pt-BR" dirty="0" smtClean="0"/>
              <a:t> </a:t>
            </a:r>
            <a:r>
              <a:rPr lang="en-US" altLang="pt-BR" dirty="0" smtClean="0">
                <a:solidFill>
                  <a:schemeClr val="accent1">
                    <a:lumMod val="75000"/>
                  </a:schemeClr>
                </a:solidFill>
              </a:rPr>
              <a:t>Variable Speed Wind </a:t>
            </a:r>
            <a:r>
              <a:rPr lang="en-US" altLang="pt-BR" dirty="0">
                <a:solidFill>
                  <a:schemeClr val="accent1">
                    <a:lumMod val="75000"/>
                  </a:schemeClr>
                </a:solidFill>
              </a:rPr>
              <a:t>Turbines- DFIG</a:t>
            </a:r>
          </a:p>
          <a:p>
            <a:pPr marL="0" indent="0">
              <a:buNone/>
            </a:pPr>
            <a:r>
              <a:rPr lang="en-US" altLang="pt-BR" dirty="0" smtClean="0">
                <a:solidFill>
                  <a:schemeClr val="accent1">
                    <a:lumMod val="75000"/>
                  </a:schemeClr>
                </a:solidFill>
              </a:rPr>
              <a:t> </a:t>
            </a:r>
          </a:p>
        </p:txBody>
      </p:sp>
      <p:pic>
        <p:nvPicPr>
          <p:cNvPr id="1280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02" y="490686"/>
            <a:ext cx="6734175"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1697" y="2492896"/>
            <a:ext cx="6041815"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910" y="3557736"/>
            <a:ext cx="2144359" cy="3111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659928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pt-BR" dirty="0">
                <a:solidFill>
                  <a:schemeClr val="tx2">
                    <a:lumMod val="60000"/>
                    <a:lumOff val="40000"/>
                  </a:schemeClr>
                </a:solidFill>
              </a:rPr>
              <a:t> </a:t>
            </a:r>
            <a:r>
              <a:rPr lang="en-US" altLang="pt-BR" dirty="0" smtClean="0">
                <a:solidFill>
                  <a:schemeClr val="tx2">
                    <a:lumMod val="60000"/>
                    <a:lumOff val="40000"/>
                  </a:schemeClr>
                </a:solidFill>
              </a:rPr>
              <a:t>   DFIG- Rotor Side Current Controller</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248742"/>
            <a:ext cx="4392488" cy="4644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40246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pt-BR" dirty="0"/>
              <a:t> </a:t>
            </a:r>
            <a:r>
              <a:rPr lang="en-US" altLang="pt-BR" dirty="0" smtClean="0"/>
              <a:t>   </a:t>
            </a:r>
            <a:r>
              <a:rPr lang="en-US" altLang="pt-BR" dirty="0" smtClean="0">
                <a:solidFill>
                  <a:schemeClr val="tx2">
                    <a:lumMod val="60000"/>
                    <a:lumOff val="40000"/>
                  </a:schemeClr>
                </a:solidFill>
              </a:rPr>
              <a:t>DFIG- Rotor Side Current Controller</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248742"/>
            <a:ext cx="4392488" cy="4644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773053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pt-BR" dirty="0"/>
              <a:t> </a:t>
            </a:r>
            <a:r>
              <a:rPr lang="en-US" altLang="pt-BR" dirty="0" smtClean="0"/>
              <a:t>   </a:t>
            </a:r>
            <a:r>
              <a:rPr lang="en-US" altLang="pt-BR" dirty="0" smtClean="0">
                <a:solidFill>
                  <a:schemeClr val="tx2">
                    <a:lumMod val="60000"/>
                    <a:lumOff val="40000"/>
                  </a:schemeClr>
                </a:solidFill>
              </a:rPr>
              <a:t>DFIG- Rotor Side Current Controller</a:t>
            </a: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23" y="1772816"/>
            <a:ext cx="8543191" cy="1551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908497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tângulo 3"/>
          <p:cNvSpPr>
            <a:spLocks noChangeArrowheads="1"/>
          </p:cNvSpPr>
          <p:nvPr/>
        </p:nvSpPr>
        <p:spPr bwMode="auto">
          <a:xfrm>
            <a:off x="428625" y="5643563"/>
            <a:ext cx="8001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pt-BR"/>
              <a:t>J. P. da Costa, J. Marques, H. A. Gründling, and H. Pinheiro, “Comportamento dinâmico do gerador de indução com dupla alimentação orientado no fluxo estatórico,” in </a:t>
            </a:r>
            <a:r>
              <a:rPr lang="pt-BR" i="1"/>
              <a:t>iSOBRAEP, 2005.</a:t>
            </a:r>
            <a:endParaRPr lang="pt-BR"/>
          </a:p>
        </p:txBody>
      </p:sp>
      <p:sp>
        <p:nvSpPr>
          <p:cNvPr id="20485"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pt-BR"/>
          </a:p>
        </p:txBody>
      </p:sp>
      <p:graphicFrame>
        <p:nvGraphicFramePr>
          <p:cNvPr id="20482" name="Object 1"/>
          <p:cNvGraphicFramePr>
            <a:graphicFrameLocks noChangeAspect="1"/>
          </p:cNvGraphicFramePr>
          <p:nvPr/>
        </p:nvGraphicFramePr>
        <p:xfrm>
          <a:off x="2500313" y="1357313"/>
          <a:ext cx="3048000" cy="1143000"/>
        </p:xfrm>
        <a:graphic>
          <a:graphicData uri="http://schemas.openxmlformats.org/presentationml/2006/ole">
            <mc:AlternateContent xmlns:mc="http://schemas.openxmlformats.org/markup-compatibility/2006">
              <mc:Choice xmlns:v="urn:schemas-microsoft-com:vml" Requires="v">
                <p:oleObj spid="_x0000_s26736" name="Equation" r:id="rId3" imgW="1143000" imgH="431800" progId="Equation.DSMT4">
                  <p:embed/>
                </p:oleObj>
              </mc:Choice>
              <mc:Fallback>
                <p:oleObj name="Equation" r:id="rId3" imgW="11430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0313" y="1357313"/>
                        <a:ext cx="304800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6"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pt-BR"/>
          </a:p>
        </p:txBody>
      </p:sp>
      <p:graphicFrame>
        <p:nvGraphicFramePr>
          <p:cNvPr id="20483" name="Object 3"/>
          <p:cNvGraphicFramePr>
            <a:graphicFrameLocks noChangeAspect="1"/>
          </p:cNvGraphicFramePr>
          <p:nvPr/>
        </p:nvGraphicFramePr>
        <p:xfrm>
          <a:off x="2357438" y="3000375"/>
          <a:ext cx="4851400" cy="1143000"/>
        </p:xfrm>
        <a:graphic>
          <a:graphicData uri="http://schemas.openxmlformats.org/presentationml/2006/ole">
            <mc:AlternateContent xmlns:mc="http://schemas.openxmlformats.org/markup-compatibility/2006">
              <mc:Choice xmlns:v="urn:schemas-microsoft-com:vml" Requires="v">
                <p:oleObj spid="_x0000_s26737" name="Equation" r:id="rId5" imgW="1816100" imgH="431800" progId="Equation.DSMT4">
                  <p:embed/>
                </p:oleObj>
              </mc:Choice>
              <mc:Fallback>
                <p:oleObj name="Equation" r:id="rId5" imgW="18161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438" y="3000375"/>
                        <a:ext cx="485140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6151238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563" y="1857375"/>
            <a:ext cx="5686425"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tângulo 4"/>
          <p:cNvSpPr/>
          <p:nvPr/>
        </p:nvSpPr>
        <p:spPr>
          <a:xfrm>
            <a:off x="-214313" y="214313"/>
            <a:ext cx="8929688" cy="954087"/>
          </a:xfrm>
          <a:prstGeom prst="rect">
            <a:avLst/>
          </a:prstGeom>
        </p:spPr>
        <p:txBody>
          <a:bodyPr>
            <a:spAutoFit/>
          </a:bodyPr>
          <a:lstStyle/>
          <a:p>
            <a:pPr lvl="1">
              <a:buClr>
                <a:schemeClr val="accent3">
                  <a:lumMod val="50000"/>
                </a:schemeClr>
              </a:buClr>
              <a:defRPr/>
            </a:pPr>
            <a:r>
              <a:rPr lang="pt-BR" sz="2800" dirty="0"/>
              <a:t>WT de  Velocidade Variável com DFIG</a:t>
            </a:r>
          </a:p>
          <a:p>
            <a:pPr lvl="1">
              <a:buClr>
                <a:schemeClr val="accent3">
                  <a:lumMod val="50000"/>
                </a:schemeClr>
              </a:buClr>
              <a:buFont typeface="Wingdings" pitchFamily="2" charset="2"/>
              <a:buChar char="§"/>
              <a:defRPr/>
            </a:pPr>
            <a:endParaRPr lang="pt-BR" sz="2800" dirty="0"/>
          </a:p>
        </p:txBody>
      </p:sp>
      <p:sp>
        <p:nvSpPr>
          <p:cNvPr id="53253" name="CaixaDeTexto 5"/>
          <p:cNvSpPr txBox="1">
            <a:spLocks noChangeArrowheads="1"/>
          </p:cNvSpPr>
          <p:nvPr/>
        </p:nvSpPr>
        <p:spPr bwMode="auto">
          <a:xfrm>
            <a:off x="714375" y="1071563"/>
            <a:ext cx="657225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pt-BR"/>
              <a:t>Estator do Gerador esta diretamente conectado a rede</a:t>
            </a:r>
          </a:p>
          <a:p>
            <a:pPr eaLnBrk="1" hangingPunct="1"/>
            <a:endParaRPr lang="pt-BR"/>
          </a:p>
          <a:p>
            <a:pPr eaLnBrk="1" hangingPunct="1"/>
            <a:r>
              <a:rPr lang="pt-BR"/>
              <a:t>Circuito Crow Bar é utilizado para proteger o conversor durante afundamentos de tensão na rede </a:t>
            </a:r>
          </a:p>
          <a:p>
            <a:pPr eaLnBrk="1" hangingPunct="1"/>
            <a:endParaRPr lang="pt-BR"/>
          </a:p>
          <a:p>
            <a:pPr eaLnBrk="1" hangingPunct="1"/>
            <a:endParaRPr lang="pt-BR"/>
          </a:p>
        </p:txBody>
      </p:sp>
      <p:cxnSp>
        <p:nvCxnSpPr>
          <p:cNvPr id="7" name="Conector reto 6"/>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56092581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p:cNvCxnSpPr/>
          <p:nvPr/>
        </p:nvCxnSpPr>
        <p:spPr>
          <a:xfrm>
            <a:off x="142875" y="836712"/>
            <a:ext cx="5797277" cy="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ítulo 1"/>
          <p:cNvSpPr txBox="1">
            <a:spLocks/>
          </p:cNvSpPr>
          <p:nvPr/>
        </p:nvSpPr>
        <p:spPr>
          <a:xfrm>
            <a:off x="-129208" y="116632"/>
            <a:ext cx="8229600" cy="11430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pt-BR" dirty="0"/>
              <a:t>  </a:t>
            </a:r>
            <a:r>
              <a:rPr lang="en-US" altLang="pt-BR" dirty="0" smtClean="0"/>
              <a:t> </a:t>
            </a:r>
            <a:r>
              <a:rPr lang="en-US" altLang="pt-BR" dirty="0" smtClean="0">
                <a:solidFill>
                  <a:schemeClr val="accent1">
                    <a:lumMod val="75000"/>
                  </a:schemeClr>
                </a:solidFill>
              </a:rPr>
              <a:t>Variable Speed Wind </a:t>
            </a:r>
            <a:r>
              <a:rPr lang="en-US" altLang="pt-BR" dirty="0">
                <a:solidFill>
                  <a:schemeClr val="accent1">
                    <a:lumMod val="75000"/>
                  </a:schemeClr>
                </a:solidFill>
              </a:rPr>
              <a:t>Turbines- DFIG</a:t>
            </a:r>
          </a:p>
          <a:p>
            <a:pPr marL="0" indent="0">
              <a:buNone/>
            </a:pPr>
            <a:r>
              <a:rPr lang="en-US" altLang="pt-BR" dirty="0" smtClean="0">
                <a:solidFill>
                  <a:schemeClr val="accent1">
                    <a:lumMod val="75000"/>
                  </a:schemeClr>
                </a:solidFill>
              </a:rPr>
              <a:t> </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980728"/>
            <a:ext cx="6458080" cy="5396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244495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ítulo 1"/>
          <p:cNvSpPr>
            <a:spLocks noGrp="1"/>
          </p:cNvSpPr>
          <p:nvPr>
            <p:ph type="title"/>
          </p:nvPr>
        </p:nvSpPr>
        <p:spPr/>
        <p:txBody>
          <a:bodyPr/>
          <a:lstStyle/>
          <a:p>
            <a:endParaRPr lang="pt-BR" smtClean="0"/>
          </a:p>
        </p:txBody>
      </p:sp>
      <p:sp>
        <p:nvSpPr>
          <p:cNvPr id="47107" name="Espaço Reservado para Conteúdo 2"/>
          <p:cNvSpPr>
            <a:spLocks noGrp="1"/>
          </p:cNvSpPr>
          <p:nvPr>
            <p:ph idx="1"/>
          </p:nvPr>
        </p:nvSpPr>
        <p:spPr/>
        <p:txBody>
          <a:bodyPr/>
          <a:lstStyle/>
          <a:p>
            <a:endParaRPr lang="pt-BR" smtClean="0"/>
          </a:p>
        </p:txBody>
      </p:sp>
      <p:pic>
        <p:nvPicPr>
          <p:cNvPr id="471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813" y="214313"/>
            <a:ext cx="4886325" cy="664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433921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3269</TotalTime>
  <Words>3841</Words>
  <Application>Microsoft Office PowerPoint</Application>
  <PresentationFormat>Apresentação na tela (4:3)</PresentationFormat>
  <Paragraphs>640</Paragraphs>
  <Slides>226</Slides>
  <Notes>46</Notes>
  <HiddenSlides>0</HiddenSlides>
  <MMClips>0</MMClips>
  <ScaleCrop>false</ScaleCrop>
  <HeadingPairs>
    <vt:vector size="6" baseType="variant">
      <vt:variant>
        <vt:lpstr>Tema</vt:lpstr>
      </vt:variant>
      <vt:variant>
        <vt:i4>1</vt:i4>
      </vt:variant>
      <vt:variant>
        <vt:lpstr>Servidores OLE incorporados</vt:lpstr>
      </vt:variant>
      <vt:variant>
        <vt:i4>3</vt:i4>
      </vt:variant>
      <vt:variant>
        <vt:lpstr>Títulos de slides</vt:lpstr>
      </vt:variant>
      <vt:variant>
        <vt:i4>226</vt:i4>
      </vt:variant>
    </vt:vector>
  </HeadingPairs>
  <TitlesOfParts>
    <vt:vector size="230" baseType="lpstr">
      <vt:lpstr>Tema do Office</vt:lpstr>
      <vt:lpstr>Equação</vt:lpstr>
      <vt:lpstr>Picture</vt:lpstr>
      <vt:lpstr>Equation</vt:lpstr>
      <vt:lpstr>Sistema de Geração Eólica</vt:lpstr>
      <vt:lpstr>Tópicos Abordados</vt:lpstr>
      <vt:lpstr>Bibliografia</vt:lpstr>
      <vt:lpstr>Avaliação  Módulo: Sistema de Geração Eólica</vt:lpstr>
      <vt:lpstr>Motivação para estudar os Ventos</vt:lpstr>
      <vt:lpstr>Correntes de Ventos Globais</vt:lpstr>
      <vt:lpstr>Correntes de Vetos Globais</vt:lpstr>
      <vt:lpstr>Correntes de Vetos Globais</vt:lpstr>
      <vt:lpstr>Circulação Atmosférica – Escala Sinótica</vt:lpstr>
      <vt:lpstr>Circulação Atmosférica – Escala Sinótica</vt:lpstr>
      <vt:lpstr>Apresentação do PowerPoint</vt:lpstr>
      <vt:lpstr>Correntes de Ventos Globais</vt:lpstr>
      <vt:lpstr>Apresentação do PowerPoint</vt:lpstr>
      <vt:lpstr>Correntes de Ventos Globais</vt:lpstr>
      <vt:lpstr>Correntes de Ventos Globais</vt:lpstr>
      <vt:lpstr>Correntes de Ventos Globais</vt:lpstr>
      <vt:lpstr>Correntes de Ventos Globais</vt:lpstr>
      <vt:lpstr>Circulação Atmosférica – Mesoescala</vt:lpstr>
      <vt:lpstr>Correntes de Ventos Locais</vt:lpstr>
      <vt:lpstr>Correntes de Ventos Locais</vt:lpstr>
      <vt:lpstr>Correntes de Ventos Locais</vt:lpstr>
      <vt:lpstr>Correntes de Ventos Locais</vt:lpstr>
      <vt:lpstr>Correntes de Ventos Locais</vt:lpstr>
      <vt:lpstr>Correntes de Ventos Locais</vt:lpstr>
      <vt:lpstr>Correntes de Ventos Locais</vt:lpstr>
      <vt:lpstr>Apresentação do PowerPoint</vt:lpstr>
      <vt:lpstr>Apresentação do PowerPoint</vt:lpstr>
      <vt:lpstr>Atlas Eólicos</vt:lpstr>
      <vt:lpstr>Apresentação do PowerPoint</vt:lpstr>
      <vt:lpstr>Circulação Atmosférica – Microescala</vt:lpstr>
      <vt:lpstr>Circulação Atmosférica – Microescala</vt:lpstr>
      <vt:lpstr>Circulação Atmosférica – Microescala</vt:lpstr>
      <vt:lpstr>Circulação Atmosférica – Microescala</vt:lpstr>
      <vt:lpstr>Variabilidade dos Ventos</vt:lpstr>
      <vt:lpstr>Variabilidade dos Ventos</vt:lpstr>
      <vt:lpstr>Variabilidade dos Ventos</vt:lpstr>
      <vt:lpstr>Variabilidade dos Ventos</vt:lpstr>
      <vt:lpstr>Variabilidade dos Ventos</vt:lpstr>
      <vt:lpstr>Variabilidade dos Ventos</vt:lpstr>
      <vt:lpstr>Turbulência</vt:lpstr>
      <vt:lpstr>Turbulência</vt:lpstr>
      <vt:lpstr>Turbulência</vt:lpstr>
      <vt:lpstr>Turbulência</vt:lpstr>
      <vt:lpstr>Turbulência</vt:lpstr>
      <vt:lpstr>Turbulência</vt:lpstr>
      <vt:lpstr>Turbulência</vt:lpstr>
      <vt:lpstr>Turbulência</vt:lpstr>
      <vt:lpstr>Turbulência</vt:lpstr>
      <vt:lpstr>IEC 61400-1</vt:lpstr>
      <vt:lpstr>Rajada de Extrema</vt:lpstr>
      <vt:lpstr>Apresentação do PowerPoint</vt:lpstr>
      <vt:lpstr>Produção Anual de Energia  -  PAE</vt:lpstr>
      <vt:lpstr>Produção Anual de Energia</vt:lpstr>
      <vt:lpstr>Apresentação do PowerPoint</vt:lpstr>
      <vt:lpstr>Apresentação do PowerPoint</vt:lpstr>
      <vt:lpstr>Apresentação do PowerPoint</vt:lpstr>
      <vt:lpstr>Apresentação do PowerPoint</vt:lpstr>
      <vt:lpstr>Fator de Capacidade</vt:lpstr>
      <vt:lpstr>Fator de Capacidade</vt:lpstr>
      <vt:lpstr>Fator de Capacidade</vt:lpstr>
      <vt:lpstr>Fator de Capacidade</vt:lpstr>
      <vt:lpstr>Fator de Capacidade</vt:lpstr>
      <vt:lpstr>Fator de Capacidade</vt:lpstr>
      <vt:lpstr>Fator de Capacidade</vt:lpstr>
      <vt:lpstr>Fator de Capacidade</vt:lpstr>
      <vt:lpstr>Fator de Capacidade</vt:lpstr>
      <vt:lpstr>Fator de Capacidade</vt:lpstr>
      <vt:lpstr>Coeficiente de Potência</vt:lpstr>
      <vt:lpstr>Apresentação do PowerPoint</vt:lpstr>
      <vt:lpstr>Apresentação do PowerPoint</vt:lpstr>
      <vt:lpstr>WECS   --  Força de Sustentação  (Lift)</vt:lpstr>
      <vt:lpstr>Apresentação do PowerPoint</vt:lpstr>
      <vt:lpstr>Força de Sustentação</vt:lpstr>
      <vt:lpstr>Apresentação do PowerPoint</vt:lpstr>
      <vt:lpstr>Apresentação do PowerPoint</vt:lpstr>
      <vt:lpstr>Apresentação do PowerPoint</vt:lpstr>
      <vt:lpstr>Apresentação do PowerPoint</vt:lpstr>
      <vt:lpstr>Apresentação do PowerPoint</vt:lpstr>
      <vt:lpstr>Apresentação do PowerPoint</vt:lpstr>
      <vt:lpstr>WECS            WT de  Velocidade Constante</vt:lpstr>
      <vt:lpstr>WT de  Velocidade Constante</vt:lpstr>
      <vt:lpstr>WT de  Velocidade Constante</vt:lpstr>
      <vt:lpstr>WT de  Velocidade Constante</vt:lpstr>
      <vt:lpstr>   Constant Speed Wind Turbines</vt:lpstr>
      <vt:lpstr>Apresentação do PowerPoint</vt:lpstr>
      <vt:lpstr>Apresentação do PowerPoint</vt:lpstr>
      <vt:lpstr>WT de  Velocidade Constante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Variable Speed Wind Turbines - Full Converter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Patente GEPOC</vt:lpstr>
      <vt:lpstr>Apresentação do PowerPoint</vt:lpstr>
      <vt:lpstr>Apresentação do PowerPoint</vt:lpstr>
      <vt:lpstr>Protótipos do GEPOC</vt:lpstr>
      <vt:lpstr>Apresentação do PowerPoint</vt:lpstr>
      <vt:lpstr>Apresentação do PowerPoint</vt:lpstr>
      <vt:lpstr>Apresentação do PowerPoint</vt:lpstr>
      <vt:lpstr>Apresentação do PowerPoint</vt:lpstr>
      <vt:lpstr>Apresentação do PowerPoint</vt:lpstr>
      <vt:lpstr>Apresentação do PowerPoint</vt:lpstr>
      <vt:lpstr>Obrigado pela atenção!</vt:lpstr>
      <vt:lpstr>Apresentação do PowerPoint</vt:lpstr>
      <vt:lpstr>Apresentação do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Tecnologias de Aerogeradores</dc:title>
  <dc:creator>Humberto</dc:creator>
  <cp:lastModifiedBy>Humberto</cp:lastModifiedBy>
  <cp:revision>181</cp:revision>
  <dcterms:created xsi:type="dcterms:W3CDTF">2013-03-11T14:26:28Z</dcterms:created>
  <dcterms:modified xsi:type="dcterms:W3CDTF">2015-10-05T03:23:38Z</dcterms:modified>
</cp:coreProperties>
</file>